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6"/>
  </p:notesMasterIdLst>
  <p:sldIdLst>
    <p:sldId id="256" r:id="rId2"/>
    <p:sldId id="257" r:id="rId3"/>
    <p:sldId id="283" r:id="rId4"/>
    <p:sldId id="285" r:id="rId5"/>
    <p:sldId id="303" r:id="rId6"/>
    <p:sldId id="287" r:id="rId7"/>
    <p:sldId id="286" r:id="rId8"/>
    <p:sldId id="288" r:id="rId9"/>
    <p:sldId id="289" r:id="rId10"/>
    <p:sldId id="281" r:id="rId11"/>
    <p:sldId id="304" r:id="rId12"/>
    <p:sldId id="305" r:id="rId13"/>
    <p:sldId id="306" r:id="rId14"/>
    <p:sldId id="282" r:id="rId15"/>
    <p:sldId id="259" r:id="rId16"/>
    <p:sldId id="307" r:id="rId17"/>
    <p:sldId id="261" r:id="rId18"/>
    <p:sldId id="294" r:id="rId19"/>
    <p:sldId id="295" r:id="rId20"/>
    <p:sldId id="265" r:id="rId21"/>
    <p:sldId id="266" r:id="rId22"/>
    <p:sldId id="264" r:id="rId23"/>
    <p:sldId id="262" r:id="rId24"/>
    <p:sldId id="275" r:id="rId25"/>
    <p:sldId id="309" r:id="rId26"/>
    <p:sldId id="297" r:id="rId27"/>
    <p:sldId id="298" r:id="rId28"/>
    <p:sldId id="299" r:id="rId29"/>
    <p:sldId id="292" r:id="rId30"/>
    <p:sldId id="290" r:id="rId31"/>
    <p:sldId id="291" r:id="rId32"/>
    <p:sldId id="308" r:id="rId33"/>
    <p:sldId id="277" r:id="rId34"/>
    <p:sldId id="27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C720"/>
    <a:srgbClr val="FD8204"/>
    <a:srgbClr val="339966"/>
    <a:srgbClr val="0066B3"/>
    <a:srgbClr val="F1F2F2"/>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29"/>
    <p:restoredTop sz="96382"/>
  </p:normalViewPr>
  <p:slideViewPr>
    <p:cSldViewPr snapToGrid="0">
      <p:cViewPr varScale="1">
        <p:scale>
          <a:sx n="103" d="100"/>
          <a:sy n="103" d="100"/>
        </p:scale>
        <p:origin x="120"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62EC6-8E55-C944-B21A-A875464B8309}" type="datetimeFigureOut">
              <a:rPr lang="en-US" smtClean="0"/>
              <a:t>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1C3468-3AE1-674E-A09C-7A2308E7D3E9}" type="slidenum">
              <a:rPr lang="en-US" smtClean="0"/>
              <a:t>‹#›</a:t>
            </a:fld>
            <a:endParaRPr lang="en-US"/>
          </a:p>
        </p:txBody>
      </p:sp>
    </p:spTree>
    <p:extLst>
      <p:ext uri="{BB962C8B-B14F-4D97-AF65-F5344CB8AC3E}">
        <p14:creationId xmlns:p14="http://schemas.microsoft.com/office/powerpoint/2010/main" val="2773653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r>
              <a:rPr lang="en-US" sz="1600" dirty="0" smtClean="0"/>
              <a:t>SRW – Short Range Weather</a:t>
            </a:r>
          </a:p>
          <a:p>
            <a:r>
              <a:rPr lang="en-US" sz="1600" dirty="0" smtClean="0"/>
              <a:t>CAM – Convection Allowing Model</a:t>
            </a:r>
          </a:p>
          <a:p>
            <a:r>
              <a:rPr lang="en-US" sz="1600" dirty="0" smtClean="0"/>
              <a:t>MRW – Medium</a:t>
            </a:r>
            <a:r>
              <a:rPr lang="en-US" sz="1600" baseline="0" dirty="0" smtClean="0"/>
              <a:t> Range Weather</a:t>
            </a:r>
            <a:endParaRPr lang="en-US" sz="1600" dirty="0" smtClean="0"/>
          </a:p>
          <a:p>
            <a:r>
              <a:rPr lang="en-US" sz="1600" dirty="0" smtClean="0"/>
              <a:t>S2S – </a:t>
            </a:r>
            <a:r>
              <a:rPr lang="en-US" sz="1600" dirty="0" err="1" smtClean="0"/>
              <a:t>Subseasonal</a:t>
            </a:r>
            <a:r>
              <a:rPr lang="en-US" sz="1600" dirty="0" smtClean="0"/>
              <a:t> to Seasonal</a:t>
            </a:r>
            <a:endParaRPr lang="en-US" sz="1600" dirty="0"/>
          </a:p>
        </p:txBody>
      </p:sp>
      <p:sp>
        <p:nvSpPr>
          <p:cNvPr id="4" name="Slide Number Placeholder 3"/>
          <p:cNvSpPr>
            <a:spLocks noGrp="1"/>
          </p:cNvSpPr>
          <p:nvPr>
            <p:ph type="sldNum" sz="quarter" idx="5"/>
          </p:nvPr>
        </p:nvSpPr>
        <p:spPr/>
        <p:txBody>
          <a:bodyPr/>
          <a:lstStyle/>
          <a:p>
            <a:fld id="{DAFDFDE0-7E87-4D0C-A795-403F4C50FDD6}" type="slidenum">
              <a:rPr lang="en-US" smtClean="0"/>
              <a:pPr/>
              <a:t>4</a:t>
            </a:fld>
            <a:endParaRPr lang="en-US"/>
          </a:p>
        </p:txBody>
      </p:sp>
    </p:spTree>
    <p:extLst>
      <p:ext uri="{BB962C8B-B14F-4D97-AF65-F5344CB8AC3E}">
        <p14:creationId xmlns:p14="http://schemas.microsoft.com/office/powerpoint/2010/main" val="178294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362f1c53e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362f1c53e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4315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201a90986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201a90986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1543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6" name="Google Shape;82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2779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txBox="1">
            <a:spLocks noGrp="1"/>
          </p:cNvSpPr>
          <p:nvPr>
            <p:ph type="body" idx="1"/>
          </p:nvPr>
        </p:nvSpPr>
        <p:spPr>
          <a:xfrm>
            <a:off x="928370" y="3317876"/>
            <a:ext cx="7426960" cy="314325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111" name="Google Shape;111;p2:notes"/>
          <p:cNvSpPr>
            <a:spLocks noGrp="1" noRot="1" noChangeAspect="1"/>
          </p:cNvSpPr>
          <p:nvPr>
            <p:ph type="sldImg" idx="2"/>
          </p:nvPr>
        </p:nvSpPr>
        <p:spPr>
          <a:xfrm>
            <a:off x="2314575" y="523875"/>
            <a:ext cx="4654550" cy="2619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9049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FDFDE0-7E87-4D0C-A795-403F4C50FDD6}" type="slidenum">
              <a:rPr lang="en-US" smtClean="0"/>
              <a:pPr/>
              <a:t>30</a:t>
            </a:fld>
            <a:endParaRPr lang="en-US"/>
          </a:p>
        </p:txBody>
      </p:sp>
    </p:spTree>
    <p:extLst>
      <p:ext uri="{BB962C8B-B14F-4D97-AF65-F5344CB8AC3E}">
        <p14:creationId xmlns:p14="http://schemas.microsoft.com/office/powerpoint/2010/main" val="433378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 brings me to the first set of changes I’d like to talk about… changes to the MET repository and workflow.</a:t>
            </a:r>
          </a:p>
          <a:p>
            <a:endParaRPr lang="en-US" dirty="0"/>
          </a:p>
          <a:p>
            <a:r>
              <a:rPr lang="en-US" dirty="0"/>
              <a:t>The move to remote work prompted huge changes, and for our team, that basically meant adopting all things GitHub.</a:t>
            </a:r>
          </a:p>
          <a:p>
            <a:endParaRPr lang="en-US" dirty="0"/>
          </a:p>
          <a:p>
            <a:r>
              <a:rPr lang="en-US" dirty="0"/>
              <a:t>&lt;CLICK&gt;</a:t>
            </a:r>
          </a:p>
          <a:p>
            <a:endParaRPr lang="en-US" dirty="0"/>
          </a:p>
          <a:p>
            <a:r>
              <a:rPr lang="en-US" dirty="0"/>
              <a:t>We created GitHub issue templates to lay out our workflow for adding new features, enhancing existing functionality, and fixing bugs. We started using Pull Requests to facilitate code reviews. And GitHub projects provided us with a way to organize our work into development cycles and track our progress toward releases.</a:t>
            </a:r>
          </a:p>
          <a:p>
            <a:endParaRPr lang="en-US" dirty="0"/>
          </a:p>
          <a:p>
            <a:r>
              <a:rPr lang="en-US" dirty="0"/>
              <a:t>&lt;CLICK&gt;</a:t>
            </a:r>
          </a:p>
          <a:p>
            <a:endParaRPr lang="en-US" dirty="0"/>
          </a:p>
          <a:p>
            <a:r>
              <a:rPr lang="en-US" dirty="0"/>
              <a:t>Switching from LaTeX based documentation to </a:t>
            </a:r>
            <a:r>
              <a:rPr lang="en-US" dirty="0" err="1"/>
              <a:t>reStructureText</a:t>
            </a:r>
            <a:r>
              <a:rPr lang="en-US" dirty="0"/>
              <a:t> with Read the Docs was a huge step forward. Read the Docs makes it very easy for developers to add or update documentation while working on code changes. And those changes are automatically rendered and included in Pull Reviews.</a:t>
            </a:r>
          </a:p>
          <a:p>
            <a:endParaRPr lang="en-US" dirty="0"/>
          </a:p>
          <a:p>
            <a:r>
              <a:rPr lang="en-US" dirty="0"/>
              <a:t>&lt;CLICK&gt;</a:t>
            </a:r>
          </a:p>
          <a:p>
            <a:endParaRPr lang="en-US" dirty="0"/>
          </a:p>
          <a:p>
            <a:r>
              <a:rPr lang="en-US" dirty="0"/>
              <a:t>In version 10.1.0, we put a lot of effort into automating our continuous integration testing using GitHub actions. A full regression test is automatically run for each Pull Request, making the approval process much more efficient.</a:t>
            </a:r>
          </a:p>
          <a:p>
            <a:endParaRPr lang="en-US" dirty="0"/>
          </a:p>
          <a:p>
            <a:r>
              <a:rPr lang="en-US" dirty="0"/>
              <a:t>&lt;CLICK&gt;</a:t>
            </a:r>
          </a:p>
          <a:p>
            <a:endParaRPr lang="en-US" dirty="0"/>
          </a:p>
          <a:p>
            <a:r>
              <a:rPr lang="en-US" dirty="0"/>
              <a:t>For the recent 11.0.0 release, we restructured the repository and software release process. The repository now matches the structure of the release tarfile so that users have the option to compile the cloned repository directly.</a:t>
            </a:r>
          </a:p>
          <a:p>
            <a:endParaRPr lang="en-US" dirty="0"/>
          </a:p>
          <a:p>
            <a:r>
              <a:rPr lang="en-US" dirty="0"/>
              <a:t>Each of these workflow changes was coordinated across the development teams for each </a:t>
            </a:r>
            <a:r>
              <a:rPr lang="en-US" dirty="0" err="1"/>
              <a:t>METplus</a:t>
            </a:r>
            <a:r>
              <a:rPr lang="en-US" dirty="0"/>
              <a:t> component. I’d like to emphasize the importance of the automated continuous integration testing. It has really saved our team a lot of time and money by preventing bugs from making it into the released code.</a:t>
            </a:r>
          </a:p>
          <a:p>
            <a:endParaRPr lang="en-US" dirty="0"/>
          </a:p>
        </p:txBody>
      </p:sp>
      <p:sp>
        <p:nvSpPr>
          <p:cNvPr id="4" name="Slide Number Placeholder 3"/>
          <p:cNvSpPr>
            <a:spLocks noGrp="1"/>
          </p:cNvSpPr>
          <p:nvPr>
            <p:ph type="sldNum" sz="quarter" idx="5"/>
          </p:nvPr>
        </p:nvSpPr>
        <p:spPr/>
        <p:txBody>
          <a:bodyPr/>
          <a:lstStyle/>
          <a:p>
            <a:fld id="{E01C3468-3AE1-674E-A09C-7A2308E7D3E9}" type="slidenum">
              <a:rPr lang="en-US" smtClean="0"/>
              <a:t>5</a:t>
            </a:fld>
            <a:endParaRPr lang="en-US"/>
          </a:p>
        </p:txBody>
      </p:sp>
    </p:spTree>
    <p:extLst>
      <p:ext uri="{BB962C8B-B14F-4D97-AF65-F5344CB8AC3E}">
        <p14:creationId xmlns:p14="http://schemas.microsoft.com/office/powerpoint/2010/main" val="3408808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d1cd8c0c85_1_299:notes"/>
          <p:cNvSpPr txBox="1">
            <a:spLocks noGrp="1"/>
          </p:cNvSpPr>
          <p:nvPr>
            <p:ph type="body" idx="1"/>
          </p:nvPr>
        </p:nvSpPr>
        <p:spPr>
          <a:xfrm>
            <a:off x="698739" y="4410179"/>
            <a:ext cx="5587500" cy="4176300"/>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endParaRPr/>
          </a:p>
        </p:txBody>
      </p:sp>
      <p:sp>
        <p:nvSpPr>
          <p:cNvPr id="193" name="Google Shape;193;gd1cd8c0c85_1_299:notes"/>
          <p:cNvSpPr>
            <a:spLocks noGrp="1" noRot="1" noChangeAspect="1"/>
          </p:cNvSpPr>
          <p:nvPr>
            <p:ph type="sldImg" idx="2"/>
          </p:nvPr>
        </p:nvSpPr>
        <p:spPr>
          <a:xfrm>
            <a:off x="39846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65792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I’d like to talk about enhancements to the point pre-processing tools in MET.</a:t>
            </a:r>
          </a:p>
          <a:p>
            <a:endParaRPr lang="en-US" dirty="0"/>
          </a:p>
          <a:p>
            <a:r>
              <a:rPr lang="en-US" dirty="0"/>
              <a:t>&lt;CLICK&gt;</a:t>
            </a:r>
          </a:p>
          <a:p>
            <a:endParaRPr lang="en-US" dirty="0"/>
          </a:p>
          <a:p>
            <a:r>
              <a:rPr lang="en-US" dirty="0"/>
              <a:t>These tools are found in this section of the flowchart. They are run to prepare point observations from a variety of different sources for use by the MET statistics tools.</a:t>
            </a:r>
          </a:p>
          <a:p>
            <a:endParaRPr lang="en-US" dirty="0"/>
          </a:p>
          <a:p>
            <a:r>
              <a:rPr lang="en-US" dirty="0"/>
              <a:t>The ioda2nc tool was added in version 10. It ingests data formatted following the Interface for Observation Data Access – or IODA format – for the JEDI data assimilation system. And version 11 of MET was enhanced to support version 2 of that format. This represents an initial interoperability between MET and JEDI, there’s a lot of potential for closer integration.</a:t>
            </a:r>
          </a:p>
          <a:p>
            <a:endParaRPr lang="en-US" dirty="0"/>
          </a:p>
          <a:p>
            <a:r>
              <a:rPr lang="en-US" dirty="0"/>
              <a:t>Similarly, the madis2nc tool was enhanced in version 10 to handle the updated input data formats.</a:t>
            </a:r>
          </a:p>
          <a:p>
            <a:endParaRPr lang="en-US" dirty="0"/>
          </a:p>
          <a:p>
            <a:r>
              <a:rPr lang="en-US" dirty="0"/>
              <a:t>The PB2NC tool which ingests observations in the BUFR and </a:t>
            </a:r>
            <a:r>
              <a:rPr lang="en-US" dirty="0" err="1"/>
              <a:t>PrepBUFR</a:t>
            </a:r>
            <a:r>
              <a:rPr lang="en-US" dirty="0"/>
              <a:t> formats was updated in version 10.1 to derive additional observation types, such as PBL height and CAPE. We worked with closely NOAA/EMC staff to incorporate their existing Fortran derivation routines into MET.</a:t>
            </a:r>
          </a:p>
          <a:p>
            <a:endParaRPr lang="en-US" dirty="0"/>
          </a:p>
          <a:p>
            <a:r>
              <a:rPr lang="en-US" dirty="0"/>
              <a:t>In version 10.1, Howard Soh, one of our developers, overhauled the internal API we use for reading and writing these </a:t>
            </a:r>
            <a:r>
              <a:rPr lang="en-US" dirty="0" err="1"/>
              <a:t>NetCDF</a:t>
            </a:r>
            <a:r>
              <a:rPr lang="en-US" dirty="0"/>
              <a:t> point observation files. That made it much easier to extend common functionality across all of these tools, such as the computation of time summaries at individual stations.</a:t>
            </a:r>
          </a:p>
          <a:p>
            <a:endParaRPr lang="en-US" dirty="0"/>
          </a:p>
          <a:p>
            <a:r>
              <a:rPr lang="en-US" dirty="0"/>
              <a:t>&lt;CLICK&gt;</a:t>
            </a:r>
          </a:p>
          <a:p>
            <a:endParaRPr lang="en-US" dirty="0"/>
          </a:p>
          <a:p>
            <a:r>
              <a:rPr lang="en-US" dirty="0"/>
              <a:t>And lastly, the ASCII2NC tool, which ingest point observations in a variety of ascii formats, was enhanced in version 11 to support NDBC buoy data, EPA </a:t>
            </a:r>
            <a:r>
              <a:rPr lang="en-US" dirty="0" err="1"/>
              <a:t>AirNow</a:t>
            </a:r>
            <a:r>
              <a:rPr lang="en-US" dirty="0"/>
              <a:t> data, and </a:t>
            </a:r>
            <a:r>
              <a:rPr lang="en-US" dirty="0" err="1"/>
              <a:t>Aeronet</a:t>
            </a:r>
            <a:r>
              <a:rPr lang="en-US" dirty="0"/>
              <a:t> version 3 data.</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01C3468-3AE1-674E-A09C-7A2308E7D3E9}" type="slidenum">
              <a:rPr lang="en-US" smtClean="0"/>
              <a:t>11</a:t>
            </a:fld>
            <a:endParaRPr lang="en-US"/>
          </a:p>
        </p:txBody>
      </p:sp>
    </p:spTree>
    <p:extLst>
      <p:ext uri="{BB962C8B-B14F-4D97-AF65-F5344CB8AC3E}">
        <p14:creationId xmlns:p14="http://schemas.microsoft.com/office/powerpoint/2010/main" val="594045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Point-Stat and Grid-Stat tools implement largely traditional verification methods by comparing gridded numerical weather prediction data to point observations or gridded analyses. And that Stat-Analysis tool reads their output and aggregates results across multiple runs.</a:t>
            </a:r>
          </a:p>
          <a:p>
            <a:endParaRPr lang="en-US" dirty="0"/>
          </a:p>
          <a:p>
            <a:r>
              <a:rPr lang="en-US" dirty="0"/>
              <a:t>During these 4 versions, we enhanced these tools in several ways.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&lt;CLICK&gt;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04040"/>
                </a:solidFill>
                <a:effectLst/>
                <a:latin typeface="Roboto Slab" panose="020F0502020204030204" pitchFamily="34" charset="0"/>
              </a:rPr>
              <a:t>As of version 11, Point-Stat and Grid-Stat both compute SEEPS when verifying precipitation forecasts. SEEPS stands for Stable Equitable Error in Probability Space and is a standard WMO statistic.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04040"/>
                </a:solidFill>
                <a:effectLst/>
                <a:latin typeface="Roboto Slab" panose="020F0502020204030204" pitchFamily="34" charset="0"/>
              </a:rPr>
              <a:t>Add the skill score index line type was added to Stat-Analysis. That enables the summary GO Index and CBS Index values computed for the US Air Force to be loaded into and plotted by </a:t>
            </a:r>
            <a:r>
              <a:rPr lang="en-US" b="0" i="0" dirty="0" err="1">
                <a:solidFill>
                  <a:srgbClr val="404040"/>
                </a:solidFill>
                <a:effectLst/>
                <a:latin typeface="Roboto Slab" panose="020F0502020204030204" pitchFamily="34" charset="0"/>
              </a:rPr>
              <a:t>METviewer</a:t>
            </a:r>
            <a:r>
              <a:rPr lang="en-US" b="0" i="0" dirty="0">
                <a:solidFill>
                  <a:srgbClr val="404040"/>
                </a:solidFill>
                <a:effectLst/>
                <a:latin typeface="Roboto Slab"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04040"/>
              </a:solidFill>
              <a:effectLst/>
              <a:latin typeface="Roboto Slab"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04040"/>
                </a:solidFill>
                <a:effectLst/>
                <a:latin typeface="Roboto Slab" panose="020F0502020204030204" pitchFamily="34" charset="0"/>
              </a:rPr>
              <a:t>&lt;CLICK&gt;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04040"/>
              </a:solidFill>
              <a:effectLst/>
              <a:latin typeface="Roboto Slab"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04040"/>
                </a:solidFill>
                <a:effectLst/>
                <a:latin typeface="Roboto Slab" panose="020F0502020204030204" pitchFamily="34" charset="0"/>
              </a:rPr>
              <a:t>Several new statistics were added to existing line types, and you can see them listed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04040"/>
              </a:solidFill>
              <a:effectLst/>
              <a:latin typeface="Roboto Slab"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04040"/>
                </a:solidFill>
                <a:effectLst/>
                <a:latin typeface="Roboto Slab" panose="020F0502020204030204" pitchFamily="34" charset="0"/>
              </a:rPr>
              <a:t>&lt;CLICK&gt;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04040"/>
              </a:solidFill>
              <a:effectLst/>
              <a:latin typeface="Roboto Slab"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04040"/>
                </a:solidFill>
                <a:effectLst/>
                <a:latin typeface="Roboto Slab" panose="020F0502020204030204" pitchFamily="34" charset="0"/>
              </a:rPr>
              <a:t>And we also added new configuration or runtime options. For example, the MPR column and threshold options enable conditional verification, where you can select matched pairs that meet some thresholds criteria. You could see how the bulk statistics compare when the </a:t>
            </a:r>
            <a:r>
              <a:rPr lang="en-US" b="0" i="0" dirty="0" err="1">
                <a:solidFill>
                  <a:srgbClr val="404040"/>
                </a:solidFill>
                <a:effectLst/>
                <a:latin typeface="Roboto Slab" panose="020F0502020204030204" pitchFamily="34" charset="0"/>
              </a:rPr>
              <a:t>fcst</a:t>
            </a:r>
            <a:r>
              <a:rPr lang="en-US" b="0" i="0" dirty="0">
                <a:solidFill>
                  <a:srgbClr val="404040"/>
                </a:solidFill>
                <a:effectLst/>
                <a:latin typeface="Roboto Slab" panose="020F0502020204030204" pitchFamily="34" charset="0"/>
              </a:rPr>
              <a:t> – </a:t>
            </a:r>
            <a:r>
              <a:rPr lang="en-US" b="0" i="0" dirty="0" err="1">
                <a:solidFill>
                  <a:srgbClr val="404040"/>
                </a:solidFill>
                <a:effectLst/>
                <a:latin typeface="Roboto Slab" panose="020F0502020204030204" pitchFamily="34" charset="0"/>
              </a:rPr>
              <a:t>obs</a:t>
            </a:r>
            <a:r>
              <a:rPr lang="en-US" b="0" i="0" dirty="0">
                <a:solidFill>
                  <a:srgbClr val="404040"/>
                </a:solidFill>
                <a:effectLst/>
                <a:latin typeface="Roboto Slab" panose="020F0502020204030204" pitchFamily="34" charset="0"/>
              </a:rPr>
              <a:t> differences are relatively small or very large.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04040"/>
              </a:solidFill>
              <a:effectLst/>
              <a:latin typeface="Roboto Slab"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04040"/>
                </a:solidFill>
                <a:effectLst/>
                <a:latin typeface="Roboto Slab" panose="020F0502020204030204" pitchFamily="34" charset="0"/>
              </a:rPr>
              <a:t>A UK </a:t>
            </a:r>
            <a:r>
              <a:rPr lang="en-US" b="0" i="0" dirty="0" err="1">
                <a:solidFill>
                  <a:srgbClr val="404040"/>
                </a:solidFill>
                <a:effectLst/>
                <a:latin typeface="Roboto Slab" panose="020F0502020204030204" pitchFamily="34" charset="0"/>
              </a:rPr>
              <a:t>MetOffice</a:t>
            </a:r>
            <a:r>
              <a:rPr lang="en-US" b="0" i="0" dirty="0">
                <a:solidFill>
                  <a:srgbClr val="404040"/>
                </a:solidFill>
                <a:effectLst/>
                <a:latin typeface="Roboto Slab" panose="020F0502020204030204" pitchFamily="34" charset="0"/>
              </a:rPr>
              <a:t> engineer contributed changes to Grid-Stat to parallelize the computation of neighborhood statistics in version 10.1. And there’s lots of potential to speed up other areas of the code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04040"/>
              </a:solidFill>
              <a:effectLst/>
              <a:latin typeface="Roboto Slab"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04040"/>
                </a:solidFill>
                <a:effectLst/>
                <a:latin typeface="Roboto Slab" panose="020F0502020204030204" pitchFamily="34" charset="0"/>
              </a:rPr>
              <a:t>Each of these changes is the result of our team collaborating with another group, often a NOAA lab, the Naval Research Labs, the Air Force, the UK </a:t>
            </a:r>
            <a:r>
              <a:rPr lang="en-US" b="0" i="0" dirty="0" err="1">
                <a:solidFill>
                  <a:srgbClr val="404040"/>
                </a:solidFill>
                <a:effectLst/>
                <a:latin typeface="Roboto Slab" panose="020F0502020204030204" pitchFamily="34" charset="0"/>
              </a:rPr>
              <a:t>MetOffice</a:t>
            </a:r>
            <a:r>
              <a:rPr lang="en-US" b="0" i="0" dirty="0">
                <a:solidFill>
                  <a:srgbClr val="404040"/>
                </a:solidFill>
                <a:effectLst/>
                <a:latin typeface="Roboto Slab" panose="020F0502020204030204" pitchFamily="34" charset="0"/>
              </a:rPr>
              <a:t>, or other groups within NCAR. As we expand the use of MET to new areas, we identify shortfalls and enhance the software as we 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04040"/>
              </a:solidFill>
              <a:effectLst/>
              <a:latin typeface="Roboto Slab"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04040"/>
              </a:solidFill>
              <a:effectLst/>
              <a:latin typeface="Roboto Slab"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04040"/>
              </a:solidFill>
              <a:effectLst/>
              <a:latin typeface="Roboto Slab"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04040"/>
              </a:solidFill>
              <a:effectLst/>
              <a:latin typeface="Roboto Slab"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04040"/>
              </a:solidFill>
              <a:effectLst/>
              <a:latin typeface="Roboto Slab"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01C3468-3AE1-674E-A09C-7A2308E7D3E9}" type="slidenum">
              <a:rPr lang="en-US" smtClean="0"/>
              <a:t>12</a:t>
            </a:fld>
            <a:endParaRPr lang="en-US"/>
          </a:p>
        </p:txBody>
      </p:sp>
    </p:spTree>
    <p:extLst>
      <p:ext uri="{BB962C8B-B14F-4D97-AF65-F5344CB8AC3E}">
        <p14:creationId xmlns:p14="http://schemas.microsoft.com/office/powerpoint/2010/main" val="1490689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Ensemble verification saw large changes as well.</a:t>
            </a:r>
          </a:p>
          <a:p>
            <a:endParaRPr lang="en-US" dirty="0"/>
          </a:p>
          <a:p>
            <a:r>
              <a:rPr lang="en-US" dirty="0"/>
              <a:t>The largest of these is splitting the Ensemble-Stat tool out into 2 different tools. Ensemble post-processing, such as generating probability forecasts, moved from Ensemble-Stat to the new Gen-</a:t>
            </a:r>
            <a:r>
              <a:rPr lang="en-US" dirty="0" err="1"/>
              <a:t>Ens</a:t>
            </a:r>
            <a:r>
              <a:rPr lang="en-US" dirty="0"/>
              <a:t>-Prod tool. The configuration file for Ensemble-Stat had gotten way too complex and so we decided to split apart these tools to reduce that complexity.</a:t>
            </a:r>
          </a:p>
          <a:p>
            <a:endParaRPr lang="en-US" dirty="0"/>
          </a:p>
          <a:p>
            <a:r>
              <a:rPr lang="en-US" dirty="0"/>
              <a:t>&lt;CLICK&gt;</a:t>
            </a:r>
          </a:p>
          <a:p>
            <a:endParaRPr lang="en-US" dirty="0"/>
          </a:p>
          <a:p>
            <a:r>
              <a:rPr lang="en-US" dirty="0"/>
              <a:t>Through feedback from the </a:t>
            </a:r>
            <a:r>
              <a:rPr lang="en-US" dirty="0" err="1"/>
              <a:t>MetOffice</a:t>
            </a:r>
            <a:r>
              <a:rPr lang="en-US" dirty="0"/>
              <a:t> and NOAA, we added several new continuous measures of ensemble performance listed here.</a:t>
            </a:r>
          </a:p>
          <a:p>
            <a:endParaRPr lang="en-US" dirty="0"/>
          </a:p>
          <a:p>
            <a:r>
              <a:rPr lang="en-US" dirty="0"/>
              <a:t>&lt;CLICK&gt;</a:t>
            </a:r>
          </a:p>
          <a:p>
            <a:endParaRPr lang="en-US" dirty="0"/>
          </a:p>
          <a:p>
            <a:r>
              <a:rPr lang="en-US" dirty="0"/>
              <a:t>And we added several new runtime options as well.</a:t>
            </a:r>
          </a:p>
          <a:p>
            <a:endParaRPr lang="en-US" dirty="0"/>
          </a:p>
          <a:p>
            <a:r>
              <a:rPr lang="en-US" dirty="0"/>
              <a:t>Sometimes all ensemble members are stored in the same input file rather than one for each. So we adjusted the software to handle that. Another option enables the ensemble member to be standardized relative to climatology data. We applied the High Resolution Assessment methodology to ensemble data for the </a:t>
            </a:r>
            <a:r>
              <a:rPr lang="en-US" dirty="0" err="1"/>
              <a:t>MetOffice</a:t>
            </a:r>
            <a:r>
              <a:rPr lang="en-US" dirty="0"/>
              <a:t>. And for NOAA/EMC we enhanced Ensemble-Stat to derive simple probabilities on the fly and verifying them directly in a single run. That simplified their workflow. And lastly, we enabled the specification of a ensemble control member. That’s included in the computation of the ensemble mean but not the spread. Interestingly, we’ve found that control members are not often used in the US but are used in the UK.</a:t>
            </a:r>
          </a:p>
          <a:p>
            <a:endParaRPr lang="en-US" dirty="0"/>
          </a:p>
          <a:p>
            <a:endParaRPr lang="en-US" dirty="0"/>
          </a:p>
        </p:txBody>
      </p:sp>
      <p:sp>
        <p:nvSpPr>
          <p:cNvPr id="4" name="Slide Number Placeholder 3"/>
          <p:cNvSpPr>
            <a:spLocks noGrp="1"/>
          </p:cNvSpPr>
          <p:nvPr>
            <p:ph type="sldNum" sz="quarter" idx="5"/>
          </p:nvPr>
        </p:nvSpPr>
        <p:spPr/>
        <p:txBody>
          <a:bodyPr/>
          <a:lstStyle/>
          <a:p>
            <a:fld id="{E01C3468-3AE1-674E-A09C-7A2308E7D3E9}" type="slidenum">
              <a:rPr lang="en-US" smtClean="0"/>
              <a:t>13</a:t>
            </a:fld>
            <a:endParaRPr lang="en-US"/>
          </a:p>
        </p:txBody>
      </p:sp>
    </p:spTree>
    <p:extLst>
      <p:ext uri="{BB962C8B-B14F-4D97-AF65-F5344CB8AC3E}">
        <p14:creationId xmlns:p14="http://schemas.microsoft.com/office/powerpoint/2010/main" val="214607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new config file options apply to many tools. And I’ll highlight a few of them here.</a:t>
            </a:r>
          </a:p>
          <a:p>
            <a:endParaRPr lang="en-US" dirty="0"/>
          </a:p>
          <a:p>
            <a:r>
              <a:rPr lang="en-US" dirty="0"/>
              <a:t>In version 9.1, we added several options for overriding metadata read from input files. Those options are shown here.</a:t>
            </a:r>
          </a:p>
          <a:p>
            <a:endParaRPr lang="en-US" dirty="0"/>
          </a:p>
          <a:p>
            <a:r>
              <a:rPr lang="en-US" dirty="0"/>
              <a:t>&lt;CLICK&gt;</a:t>
            </a:r>
          </a:p>
          <a:p>
            <a:endParaRPr lang="en-US" dirty="0"/>
          </a:p>
          <a:p>
            <a:r>
              <a:rPr lang="en-US" dirty="0"/>
              <a:t>Versions 10 and 11 added support for more </a:t>
            </a:r>
            <a:r>
              <a:rPr lang="en-US" dirty="0" err="1"/>
              <a:t>NetCDF</a:t>
            </a:r>
            <a:r>
              <a:rPr lang="en-US" dirty="0"/>
              <a:t> data types and </a:t>
            </a:r>
            <a:r>
              <a:rPr lang="en-US" dirty="0" err="1"/>
              <a:t>allowe</a:t>
            </a:r>
            <a:endParaRPr lang="en-US" dirty="0"/>
          </a:p>
          <a:p>
            <a:r>
              <a:rPr lang="en-US" dirty="0"/>
              <a:t>d the specification of dimension values rather than integer indices.</a:t>
            </a:r>
          </a:p>
          <a:p>
            <a:r>
              <a:rPr lang="en-US" dirty="0"/>
              <a:t>These version also added support for rotated </a:t>
            </a:r>
            <a:r>
              <a:rPr lang="en-US" dirty="0" err="1"/>
              <a:t>lat</a:t>
            </a:r>
            <a:r>
              <a:rPr lang="en-US" dirty="0"/>
              <a:t>/</a:t>
            </a:r>
            <a:r>
              <a:rPr lang="en-US" dirty="0" err="1"/>
              <a:t>lon</a:t>
            </a:r>
            <a:r>
              <a:rPr lang="en-US" dirty="0"/>
              <a:t> grids and semi-structured grids.</a:t>
            </a:r>
          </a:p>
          <a:p>
            <a:r>
              <a:rPr lang="en-US" dirty="0"/>
              <a:t>And we also updated the map data provided with MET in version 11.</a:t>
            </a:r>
          </a:p>
          <a:p>
            <a:endParaRPr lang="en-US" dirty="0"/>
          </a:p>
          <a:p>
            <a:r>
              <a:rPr lang="en-US" dirty="0"/>
              <a:t>Let me show an example to demonstrate some of these changes.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&lt;CLICK&gt;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I’ve run the </a:t>
            </a:r>
            <a:r>
              <a:rPr lang="en-US" dirty="0" err="1"/>
              <a:t>plot_data_plane</a:t>
            </a:r>
            <a:r>
              <a:rPr lang="en-US" dirty="0"/>
              <a:t> tool to plot 500mb temperature data. While the </a:t>
            </a:r>
            <a:r>
              <a:rPr lang="en-US" dirty="0" err="1"/>
              <a:t>NetCDF</a:t>
            </a:r>
            <a:r>
              <a:rPr lang="en-US" dirty="0"/>
              <a:t> variable is named “TT”, note that I used the </a:t>
            </a:r>
            <a:r>
              <a:rPr lang="en-US" dirty="0" err="1"/>
              <a:t>set_attr_name</a:t>
            </a:r>
            <a:r>
              <a:rPr lang="en-US" dirty="0"/>
              <a:t> option to rename it as Temperature. Similarly, I’ve specified the level string as ”500MB”. In earlier versions of MET, I would have had to specify the integer index for each dimension. As of version 11, I can use the @ symbol followed by the desired value for that dimension. And MET finds and uses the matching dimension index.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&lt;CLICK&gt;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Lastly, I can run a custom python script to read this gridded data and compute a zonal or meridional means of the data over multiple pressure levels. And we’ve called these semi-structured grids. They could also be used for </a:t>
            </a:r>
            <a:r>
              <a:rPr lang="en-US" dirty="0" err="1"/>
              <a:t>Hovmoeller</a:t>
            </a:r>
            <a:r>
              <a:rPr lang="en-US" dirty="0"/>
              <a:t> plots. This data can be passed to Grid-Stat and it can compute statistics on the result.</a:t>
            </a:r>
          </a:p>
          <a:p>
            <a:endParaRPr lang="en-US" dirty="0"/>
          </a:p>
        </p:txBody>
      </p:sp>
      <p:sp>
        <p:nvSpPr>
          <p:cNvPr id="4" name="Slide Number Placeholder 3"/>
          <p:cNvSpPr>
            <a:spLocks noGrp="1"/>
          </p:cNvSpPr>
          <p:nvPr>
            <p:ph type="sldNum" sz="quarter" idx="5"/>
          </p:nvPr>
        </p:nvSpPr>
        <p:spPr/>
        <p:txBody>
          <a:bodyPr/>
          <a:lstStyle/>
          <a:p>
            <a:fld id="{E01C3468-3AE1-674E-A09C-7A2308E7D3E9}" type="slidenum">
              <a:rPr lang="en-US" smtClean="0"/>
              <a:t>14</a:t>
            </a:fld>
            <a:endParaRPr lang="en-US"/>
          </a:p>
        </p:txBody>
      </p:sp>
    </p:spTree>
    <p:extLst>
      <p:ext uri="{BB962C8B-B14F-4D97-AF65-F5344CB8AC3E}">
        <p14:creationId xmlns:p14="http://schemas.microsoft.com/office/powerpoint/2010/main" val="1418058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FDFDE0-7E87-4D0C-A795-403F4C50FDD6}" type="slidenum">
              <a:rPr lang="en-US" smtClean="0"/>
              <a:pPr/>
              <a:t>18</a:t>
            </a:fld>
            <a:endParaRPr lang="en-US"/>
          </a:p>
        </p:txBody>
      </p:sp>
    </p:spTree>
    <p:extLst>
      <p:ext uri="{BB962C8B-B14F-4D97-AF65-F5344CB8AC3E}">
        <p14:creationId xmlns:p14="http://schemas.microsoft.com/office/powerpoint/2010/main" val="4117564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FDFDE0-7E87-4D0C-A795-403F4C50FDD6}" type="slidenum">
              <a:rPr lang="en-US" smtClean="0"/>
              <a:pPr/>
              <a:t>19</a:t>
            </a:fld>
            <a:endParaRPr lang="en-US"/>
          </a:p>
        </p:txBody>
      </p:sp>
    </p:spTree>
    <p:extLst>
      <p:ext uri="{BB962C8B-B14F-4D97-AF65-F5344CB8AC3E}">
        <p14:creationId xmlns:p14="http://schemas.microsoft.com/office/powerpoint/2010/main" val="37544031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dtcenter.org/"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dtcenter.org/"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dtcenter.org/"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066B3"/>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AEAF2E5-1097-E56B-BA3B-92A3B8477985}"/>
              </a:ext>
            </a:extLst>
          </p:cNvPr>
          <p:cNvSpPr>
            <a:spLocks noGrp="1"/>
          </p:cNvSpPr>
          <p:nvPr>
            <p:ph type="subTitle" idx="1" hasCustomPrompt="1"/>
          </p:nvPr>
        </p:nvSpPr>
        <p:spPr>
          <a:xfrm>
            <a:off x="621793" y="3880537"/>
            <a:ext cx="7370763" cy="342899"/>
          </a:xfrm>
        </p:spPr>
        <p:txBody>
          <a:bodyPr/>
          <a:lstStyle>
            <a:lvl1pPr marL="0" indent="0" algn="l">
              <a:buNone/>
              <a:defRPr sz="2400" b="0" i="0" baseline="0">
                <a:solidFill>
                  <a:schemeClr val="bg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a:t>
            </a:r>
          </a:p>
        </p:txBody>
      </p:sp>
      <p:pic>
        <p:nvPicPr>
          <p:cNvPr id="9" name="Picture 8">
            <a:extLst>
              <a:ext uri="{FF2B5EF4-FFF2-40B4-BE49-F238E27FC236}">
                <a16:creationId xmlns:a16="http://schemas.microsoft.com/office/drawing/2014/main" id="{EE71D1A2-9A18-A9EC-DE68-6244185DA840}"/>
              </a:ext>
            </a:extLst>
          </p:cNvPr>
          <p:cNvPicPr>
            <a:picLocks noChangeAspect="1"/>
          </p:cNvPicPr>
          <p:nvPr userDrawn="1"/>
        </p:nvPicPr>
        <p:blipFill rotWithShape="1">
          <a:blip r:embed="rId2">
            <a:alphaModFix amt="10000"/>
          </a:blip>
          <a:srcRect l="-15" t="15663" r="11414"/>
          <a:stretch/>
        </p:blipFill>
        <p:spPr>
          <a:xfrm>
            <a:off x="7991857" y="0"/>
            <a:ext cx="4200144" cy="3568464"/>
          </a:xfrm>
          <a:prstGeom prst="rect">
            <a:avLst/>
          </a:prstGeom>
          <a:effectLst>
            <a:outerShdw blurRad="50800" dist="50800" dir="5400000" algn="ctr" rotWithShape="0">
              <a:srgbClr val="000000">
                <a:alpha val="0"/>
              </a:srgbClr>
            </a:outerShdw>
          </a:effectLst>
        </p:spPr>
      </p:pic>
      <p:cxnSp>
        <p:nvCxnSpPr>
          <p:cNvPr id="11" name="Straight Connector 10">
            <a:extLst>
              <a:ext uri="{FF2B5EF4-FFF2-40B4-BE49-F238E27FC236}">
                <a16:creationId xmlns:a16="http://schemas.microsoft.com/office/drawing/2014/main" id="{7D758773-20C7-10AE-754A-19BE0CFF5D43}"/>
              </a:ext>
            </a:extLst>
          </p:cNvPr>
          <p:cNvCxnSpPr>
            <a:cxnSpLocks/>
          </p:cNvCxnSpPr>
          <p:nvPr userDrawn="1"/>
        </p:nvCxnSpPr>
        <p:spPr>
          <a:xfrm>
            <a:off x="621792" y="3651466"/>
            <a:ext cx="2743616" cy="0"/>
          </a:xfrm>
          <a:prstGeom prst="line">
            <a:avLst/>
          </a:prstGeom>
          <a:ln w="50800">
            <a:solidFill>
              <a:srgbClr val="E2C720"/>
            </a:solidFill>
          </a:ln>
        </p:spPr>
        <p:style>
          <a:lnRef idx="1">
            <a:schemeClr val="dk1"/>
          </a:lnRef>
          <a:fillRef idx="0">
            <a:schemeClr val="dk1"/>
          </a:fillRef>
          <a:effectRef idx="0">
            <a:schemeClr val="dk1"/>
          </a:effectRef>
          <a:fontRef idx="minor">
            <a:schemeClr val="tx1"/>
          </a:fontRef>
        </p:style>
      </p:cxnSp>
      <p:pic>
        <p:nvPicPr>
          <p:cNvPr id="15" name="Picture 14">
            <a:hlinkClick r:id="rId3"/>
            <a:extLst>
              <a:ext uri="{FF2B5EF4-FFF2-40B4-BE49-F238E27FC236}">
                <a16:creationId xmlns:a16="http://schemas.microsoft.com/office/drawing/2014/main" id="{9B35AAD9-5749-447F-EF46-11582E1218A4}"/>
              </a:ext>
            </a:extLst>
          </p:cNvPr>
          <p:cNvPicPr>
            <a:picLocks noChangeAspect="1"/>
          </p:cNvPicPr>
          <p:nvPr userDrawn="1"/>
        </p:nvPicPr>
        <p:blipFill>
          <a:blip r:embed="rId4"/>
          <a:stretch>
            <a:fillRect/>
          </a:stretch>
        </p:blipFill>
        <p:spPr>
          <a:xfrm>
            <a:off x="8884609" y="6214772"/>
            <a:ext cx="2889171" cy="198276"/>
          </a:xfrm>
          <a:prstGeom prst="rect">
            <a:avLst/>
          </a:prstGeom>
        </p:spPr>
      </p:pic>
      <p:pic>
        <p:nvPicPr>
          <p:cNvPr id="16" name="Picture 15">
            <a:extLst>
              <a:ext uri="{FF2B5EF4-FFF2-40B4-BE49-F238E27FC236}">
                <a16:creationId xmlns:a16="http://schemas.microsoft.com/office/drawing/2014/main" id="{CBAD670D-FE83-B30A-179E-971E5947E9A4}"/>
              </a:ext>
            </a:extLst>
          </p:cNvPr>
          <p:cNvPicPr>
            <a:picLocks noChangeAspect="1"/>
          </p:cNvPicPr>
          <p:nvPr userDrawn="1"/>
        </p:nvPicPr>
        <p:blipFill>
          <a:blip r:embed="rId2"/>
          <a:stretch>
            <a:fillRect/>
          </a:stretch>
        </p:blipFill>
        <p:spPr>
          <a:xfrm>
            <a:off x="7992555" y="5959763"/>
            <a:ext cx="793552" cy="708294"/>
          </a:xfrm>
          <a:prstGeom prst="rect">
            <a:avLst/>
          </a:prstGeom>
        </p:spPr>
      </p:pic>
      <p:sp>
        <p:nvSpPr>
          <p:cNvPr id="30" name="Title 29">
            <a:extLst>
              <a:ext uri="{FF2B5EF4-FFF2-40B4-BE49-F238E27FC236}">
                <a16:creationId xmlns:a16="http://schemas.microsoft.com/office/drawing/2014/main" id="{9AD8EA89-2F7B-EA4E-9EAD-E51EAE48C3BF}"/>
              </a:ext>
            </a:extLst>
          </p:cNvPr>
          <p:cNvSpPr>
            <a:spLocks noGrp="1"/>
          </p:cNvSpPr>
          <p:nvPr>
            <p:ph type="title" hasCustomPrompt="1"/>
          </p:nvPr>
        </p:nvSpPr>
        <p:spPr>
          <a:xfrm>
            <a:off x="621793" y="1631384"/>
            <a:ext cx="7370763" cy="1899566"/>
          </a:xfrm>
        </p:spPr>
        <p:txBody>
          <a:bodyPr/>
          <a:lstStyle>
            <a:lvl1pPr>
              <a:defRPr sz="6000" baseline="0">
                <a:solidFill>
                  <a:schemeClr val="bg1"/>
                </a:solidFill>
              </a:defRPr>
            </a:lvl1pPr>
          </a:lstStyle>
          <a:p>
            <a:r>
              <a:rPr lang="en-US" dirty="0"/>
              <a:t>Title Slide DTC</a:t>
            </a:r>
            <a:br>
              <a:rPr lang="en-US" dirty="0"/>
            </a:br>
            <a:r>
              <a:rPr lang="en-US" dirty="0"/>
              <a:t>Template</a:t>
            </a:r>
          </a:p>
        </p:txBody>
      </p:sp>
      <p:sp>
        <p:nvSpPr>
          <p:cNvPr id="43" name="Text Placeholder 42">
            <a:extLst>
              <a:ext uri="{FF2B5EF4-FFF2-40B4-BE49-F238E27FC236}">
                <a16:creationId xmlns:a16="http://schemas.microsoft.com/office/drawing/2014/main" id="{FA637540-C2CE-6D82-7DE6-923E1195EA5D}"/>
              </a:ext>
            </a:extLst>
          </p:cNvPr>
          <p:cNvSpPr>
            <a:spLocks noGrp="1"/>
          </p:cNvSpPr>
          <p:nvPr>
            <p:ph type="body" sz="quarter" idx="12" hasCustomPrompt="1"/>
          </p:nvPr>
        </p:nvSpPr>
        <p:spPr>
          <a:xfrm>
            <a:off x="621095" y="4329661"/>
            <a:ext cx="7370763" cy="403262"/>
          </a:xfrm>
        </p:spPr>
        <p:txBody>
          <a:bodyPr/>
          <a:lstStyle>
            <a:lvl1pPr marL="0" indent="0">
              <a:buFontTx/>
              <a:buNone/>
              <a:defRPr sz="1600" b="0" i="0" cap="all" baseline="0">
                <a:solidFill>
                  <a:schemeClr val="bg1"/>
                </a:solidFill>
                <a:latin typeface="+mj-lt"/>
              </a:defRPr>
            </a:lvl1pPr>
            <a:lvl2pPr marL="457189" indent="0">
              <a:buFontTx/>
              <a:buNone/>
              <a:defRPr sz="2400" baseline="0">
                <a:solidFill>
                  <a:schemeClr val="bg1"/>
                </a:solidFill>
                <a:latin typeface="+mj-lt"/>
              </a:defRPr>
            </a:lvl2pPr>
            <a:lvl3pPr marL="914377" indent="0">
              <a:buFontTx/>
              <a:buNone/>
              <a:defRPr sz="2400" baseline="0">
                <a:solidFill>
                  <a:schemeClr val="bg1"/>
                </a:solidFill>
                <a:latin typeface="+mj-lt"/>
              </a:defRPr>
            </a:lvl3pPr>
            <a:lvl4pPr marL="1371566" indent="0">
              <a:buFontTx/>
              <a:buNone/>
              <a:defRPr sz="2400" baseline="0">
                <a:solidFill>
                  <a:schemeClr val="bg1"/>
                </a:solidFill>
                <a:latin typeface="+mj-lt"/>
              </a:defRPr>
            </a:lvl4pPr>
            <a:lvl5pPr marL="1828754" indent="0">
              <a:buFontTx/>
              <a:buNone/>
              <a:defRPr sz="2400" baseline="0">
                <a:solidFill>
                  <a:schemeClr val="bg1"/>
                </a:solidFill>
                <a:latin typeface="+mj-lt"/>
              </a:defRPr>
            </a:lvl5pPr>
          </a:lstStyle>
          <a:p>
            <a:pPr lvl="0"/>
            <a:r>
              <a:rPr lang="en-US" dirty="0"/>
              <a:t>Affiliation</a:t>
            </a:r>
          </a:p>
        </p:txBody>
      </p:sp>
      <p:sp>
        <p:nvSpPr>
          <p:cNvPr id="45" name="Content Placeholder 44">
            <a:extLst>
              <a:ext uri="{FF2B5EF4-FFF2-40B4-BE49-F238E27FC236}">
                <a16:creationId xmlns:a16="http://schemas.microsoft.com/office/drawing/2014/main" id="{DCB9D45C-40E2-A750-DE6B-A0337533378C}"/>
              </a:ext>
            </a:extLst>
          </p:cNvPr>
          <p:cNvSpPr>
            <a:spLocks noGrp="1"/>
          </p:cNvSpPr>
          <p:nvPr>
            <p:ph sz="quarter" idx="13" hasCustomPrompt="1"/>
          </p:nvPr>
        </p:nvSpPr>
        <p:spPr>
          <a:xfrm>
            <a:off x="621793" y="4864155"/>
            <a:ext cx="7370763" cy="363538"/>
          </a:xfrm>
        </p:spPr>
        <p:txBody>
          <a:bodyPr/>
          <a:lstStyle>
            <a:lvl1pPr marL="0" indent="0">
              <a:buFontTx/>
              <a:buNone/>
              <a:defRPr sz="1600" baseline="0">
                <a:solidFill>
                  <a:schemeClr val="bg1"/>
                </a:solidFill>
              </a:defRPr>
            </a:lvl1pPr>
          </a:lstStyle>
          <a:p>
            <a:pPr lvl="0"/>
            <a:r>
              <a:rPr lang="en-US" dirty="0"/>
              <a:t>Month Day, Year</a:t>
            </a:r>
          </a:p>
        </p:txBody>
      </p:sp>
    </p:spTree>
    <p:extLst>
      <p:ext uri="{BB962C8B-B14F-4D97-AF65-F5344CB8AC3E}">
        <p14:creationId xmlns:p14="http://schemas.microsoft.com/office/powerpoint/2010/main" val="1934853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Subtitle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3BF5-D339-185D-A9BD-FC235AF61A05}"/>
              </a:ext>
            </a:extLst>
          </p:cNvPr>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480712D9-B3E0-1C33-EFC4-01BD4CA83578}"/>
              </a:ext>
            </a:extLst>
          </p:cNvPr>
          <p:cNvSpPr>
            <a:spLocks noGrp="1"/>
          </p:cNvSpPr>
          <p:nvPr>
            <p:ph type="sldNum" sz="quarter" idx="12"/>
          </p:nvPr>
        </p:nvSpPr>
        <p:spPr/>
        <p:txBody>
          <a:bodyPr/>
          <a:lstStyle/>
          <a:p>
            <a:fld id="{68871CE0-38AD-2C42-9C03-E29E0799DE62}" type="slidenum">
              <a:rPr lang="en-US" smtClean="0"/>
              <a:t>‹#›</a:t>
            </a:fld>
            <a:endParaRPr lang="en-US"/>
          </a:p>
        </p:txBody>
      </p:sp>
      <p:sp>
        <p:nvSpPr>
          <p:cNvPr id="10" name="Text Placeholder 9">
            <a:extLst>
              <a:ext uri="{FF2B5EF4-FFF2-40B4-BE49-F238E27FC236}">
                <a16:creationId xmlns:a16="http://schemas.microsoft.com/office/drawing/2014/main" id="{DFD88E20-5BD3-3641-6E2B-7B8061F23B36}"/>
              </a:ext>
            </a:extLst>
          </p:cNvPr>
          <p:cNvSpPr>
            <a:spLocks noGrp="1"/>
          </p:cNvSpPr>
          <p:nvPr>
            <p:ph type="body" sz="quarter" idx="13" hasCustomPrompt="1"/>
          </p:nvPr>
        </p:nvSpPr>
        <p:spPr>
          <a:xfrm>
            <a:off x="621794" y="987925"/>
            <a:ext cx="10899775" cy="527050"/>
          </a:xfrm>
        </p:spPr>
        <p:txBody>
          <a:bodyPr anchor="ctr" anchorCtr="0"/>
          <a:lstStyle>
            <a:lvl1pPr>
              <a:defRPr sz="1800" cap="all" baseline="0">
                <a:solidFill>
                  <a:schemeClr val="accent5"/>
                </a:solidFill>
              </a:defRPr>
            </a:lvl1pPr>
          </a:lstStyle>
          <a:p>
            <a:pPr lvl="0"/>
            <a:r>
              <a:rPr lang="en-US" dirty="0"/>
              <a:t>Subheading</a:t>
            </a:r>
          </a:p>
        </p:txBody>
      </p:sp>
      <p:sp>
        <p:nvSpPr>
          <p:cNvPr id="4" name="Content Placeholder 2">
            <a:extLst>
              <a:ext uri="{FF2B5EF4-FFF2-40B4-BE49-F238E27FC236}">
                <a16:creationId xmlns:a16="http://schemas.microsoft.com/office/drawing/2014/main" id="{67C49623-7F0E-6DBF-39EF-DC44C1558D0B}"/>
              </a:ext>
            </a:extLst>
          </p:cNvPr>
          <p:cNvSpPr>
            <a:spLocks noGrp="1"/>
          </p:cNvSpPr>
          <p:nvPr>
            <p:ph sz="half" idx="1" hasCustomPrompt="1"/>
          </p:nvPr>
        </p:nvSpPr>
        <p:spPr>
          <a:xfrm>
            <a:off x="621792" y="1621633"/>
            <a:ext cx="5398008" cy="4445537"/>
          </a:xfrm>
        </p:spPr>
        <p:txBody>
          <a:bodyPr/>
          <a:lstStyle>
            <a:lvl1pPr>
              <a:defRPr sz="2400" baseline="0"/>
            </a:lvl1pPr>
            <a:lvl2pPr>
              <a:defRPr sz="2200" baseline="0">
                <a:solidFill>
                  <a:schemeClr val="tx1"/>
                </a:solidFill>
              </a:defRPr>
            </a:lvl2pPr>
            <a:lvl3pPr>
              <a:defRPr sz="2000" baseline="0"/>
            </a:lvl3pPr>
            <a:lvl4pPr>
              <a:defRPr sz="1800" baseline="0"/>
            </a:lvl4pPr>
            <a:lvl5pPr>
              <a:defRPr sz="1600" baseline="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79C7BEE0-A1BD-718A-A1B9-2C490DB37FEC}"/>
              </a:ext>
            </a:extLst>
          </p:cNvPr>
          <p:cNvSpPr>
            <a:spLocks noGrp="1"/>
          </p:cNvSpPr>
          <p:nvPr>
            <p:ph sz="half" idx="2" hasCustomPrompt="1"/>
          </p:nvPr>
        </p:nvSpPr>
        <p:spPr>
          <a:xfrm>
            <a:off x="6172200" y="1621633"/>
            <a:ext cx="5349240" cy="4445537"/>
          </a:xfrm>
        </p:spPr>
        <p:txBody>
          <a:bodyPr/>
          <a:lstStyle>
            <a:lvl1pPr>
              <a:defRPr sz="2400" baseline="0"/>
            </a:lvl1pPr>
            <a:lvl2pPr>
              <a:defRPr sz="2200" baseline="0">
                <a:solidFill>
                  <a:schemeClr val="tx1"/>
                </a:solidFill>
              </a:defRPr>
            </a:lvl2pPr>
            <a:lvl3pPr>
              <a:defRPr sz="2000" baseline="0"/>
            </a:lvl3pPr>
            <a:lvl4pPr>
              <a:defRPr sz="1800" baseline="0"/>
            </a:lvl4pPr>
            <a:lvl5pPr>
              <a:defRPr sz="1600" baseline="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786ACF80-9197-582C-4116-FB5489442FC6}"/>
              </a:ext>
            </a:extLst>
          </p:cNvPr>
          <p:cNvCxnSpPr>
            <a:cxnSpLocks/>
          </p:cNvCxnSpPr>
          <p:nvPr userDrawn="1"/>
        </p:nvCxnSpPr>
        <p:spPr>
          <a:xfrm>
            <a:off x="621792" y="1412134"/>
            <a:ext cx="2743616" cy="0"/>
          </a:xfrm>
          <a:prstGeom prst="line">
            <a:avLst/>
          </a:prstGeom>
          <a:ln w="50800">
            <a:solidFill>
              <a:srgbClr val="E2C720"/>
            </a:solidFill>
          </a:ln>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48CA6426-D442-D69F-9CA5-83EC99283CEC}"/>
              </a:ext>
            </a:extLst>
          </p:cNvPr>
          <p:cNvPicPr>
            <a:picLocks noChangeAspect="1"/>
          </p:cNvPicPr>
          <p:nvPr userDrawn="1"/>
        </p:nvPicPr>
        <p:blipFill>
          <a:blip r:embed="rId2"/>
          <a:stretch>
            <a:fillRect/>
          </a:stretch>
        </p:blipFill>
        <p:spPr>
          <a:xfrm>
            <a:off x="90584" y="6349151"/>
            <a:ext cx="484187" cy="432167"/>
          </a:xfrm>
          <a:prstGeom prst="rect">
            <a:avLst/>
          </a:prstGeom>
        </p:spPr>
      </p:pic>
    </p:spTree>
    <p:extLst>
      <p:ext uri="{BB962C8B-B14F-4D97-AF65-F5344CB8AC3E}">
        <p14:creationId xmlns:p14="http://schemas.microsoft.com/office/powerpoint/2010/main" val="4159848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Blue">
    <p:bg>
      <p:bgPr>
        <a:solidFill>
          <a:srgbClr val="0066B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A40B1-04EA-140A-B2E9-306A96AE28B1}"/>
              </a:ext>
            </a:extLst>
          </p:cNvPr>
          <p:cNvSpPr>
            <a:spLocks noGrp="1"/>
          </p:cNvSpPr>
          <p:nvPr>
            <p:ph type="title"/>
          </p:nvPr>
        </p:nvSpPr>
        <p:spPr>
          <a:xfrm>
            <a:off x="621792" y="466344"/>
            <a:ext cx="10899648" cy="512064"/>
          </a:xfrm>
        </p:spPr>
        <p:txBody>
          <a:bodyPr/>
          <a:lstStyle>
            <a:lvl1pPr>
              <a:defRPr baseline="0">
                <a:solidFill>
                  <a:schemeClr val="bg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9C21DF52-7348-D181-4F16-F3466AED4E8B}"/>
              </a:ext>
            </a:extLst>
          </p:cNvPr>
          <p:cNvSpPr>
            <a:spLocks noGrp="1"/>
          </p:cNvSpPr>
          <p:nvPr>
            <p:ph type="sldNum" sz="quarter" idx="12"/>
          </p:nvPr>
        </p:nvSpPr>
        <p:spPr/>
        <p:txBody>
          <a:bodyPr/>
          <a:lstStyle/>
          <a:p>
            <a:fld id="{68871CE0-38AD-2C42-9C03-E29E0799DE62}" type="slidenum">
              <a:rPr lang="en-US" smtClean="0"/>
              <a:t>‹#›</a:t>
            </a:fld>
            <a:endParaRPr lang="en-US"/>
          </a:p>
        </p:txBody>
      </p:sp>
      <p:pic>
        <p:nvPicPr>
          <p:cNvPr id="3" name="Picture 2">
            <a:extLst>
              <a:ext uri="{FF2B5EF4-FFF2-40B4-BE49-F238E27FC236}">
                <a16:creationId xmlns:a16="http://schemas.microsoft.com/office/drawing/2014/main" id="{756237B7-E9CF-DEF7-1C05-9469E69602D5}"/>
              </a:ext>
            </a:extLst>
          </p:cNvPr>
          <p:cNvPicPr>
            <a:picLocks noChangeAspect="1"/>
          </p:cNvPicPr>
          <p:nvPr userDrawn="1"/>
        </p:nvPicPr>
        <p:blipFill>
          <a:blip r:embed="rId2"/>
          <a:srcRect/>
          <a:stretch/>
        </p:blipFill>
        <p:spPr>
          <a:xfrm>
            <a:off x="90583" y="6349150"/>
            <a:ext cx="484187" cy="432166"/>
          </a:xfrm>
          <a:prstGeom prst="rect">
            <a:avLst/>
          </a:prstGeom>
        </p:spPr>
      </p:pic>
    </p:spTree>
    <p:extLst>
      <p:ext uri="{BB962C8B-B14F-4D97-AF65-F5344CB8AC3E}">
        <p14:creationId xmlns:p14="http://schemas.microsoft.com/office/powerpoint/2010/main" val="2570693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A40B1-04EA-140A-B2E9-306A96AE28B1}"/>
              </a:ext>
            </a:extLst>
          </p:cNvPr>
          <p:cNvSpPr>
            <a:spLocks noGrp="1"/>
          </p:cNvSpPr>
          <p:nvPr>
            <p:ph type="title"/>
          </p:nvPr>
        </p:nvSpPr>
        <p:spPr>
          <a:xfrm>
            <a:off x="621792" y="466344"/>
            <a:ext cx="10899648" cy="512064"/>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9C21DF52-7348-D181-4F16-F3466AED4E8B}"/>
              </a:ext>
            </a:extLst>
          </p:cNvPr>
          <p:cNvSpPr>
            <a:spLocks noGrp="1"/>
          </p:cNvSpPr>
          <p:nvPr>
            <p:ph type="sldNum" sz="quarter" idx="12"/>
          </p:nvPr>
        </p:nvSpPr>
        <p:spPr/>
        <p:txBody>
          <a:bodyPr/>
          <a:lstStyle/>
          <a:p>
            <a:fld id="{68871CE0-38AD-2C42-9C03-E29E0799DE62}" type="slidenum">
              <a:rPr lang="en-US" smtClean="0"/>
              <a:t>‹#›</a:t>
            </a:fld>
            <a:endParaRPr lang="en-US"/>
          </a:p>
        </p:txBody>
      </p:sp>
      <p:pic>
        <p:nvPicPr>
          <p:cNvPr id="3" name="Picture 2">
            <a:extLst>
              <a:ext uri="{FF2B5EF4-FFF2-40B4-BE49-F238E27FC236}">
                <a16:creationId xmlns:a16="http://schemas.microsoft.com/office/drawing/2014/main" id="{0E6E833E-BB43-CDDA-E64A-FCD237029476}"/>
              </a:ext>
            </a:extLst>
          </p:cNvPr>
          <p:cNvPicPr>
            <a:picLocks noChangeAspect="1"/>
          </p:cNvPicPr>
          <p:nvPr userDrawn="1"/>
        </p:nvPicPr>
        <p:blipFill>
          <a:blip r:embed="rId2"/>
          <a:stretch>
            <a:fillRect/>
          </a:stretch>
        </p:blipFill>
        <p:spPr>
          <a:xfrm>
            <a:off x="90584" y="6349151"/>
            <a:ext cx="484187" cy="432167"/>
          </a:xfrm>
          <a:prstGeom prst="rect">
            <a:avLst/>
          </a:prstGeom>
        </p:spPr>
      </p:pic>
    </p:spTree>
    <p:extLst>
      <p:ext uri="{BB962C8B-B14F-4D97-AF65-F5344CB8AC3E}">
        <p14:creationId xmlns:p14="http://schemas.microsoft.com/office/powerpoint/2010/main" val="547827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5E4C7B-70DD-F528-7CEE-8BA92ACE0D5A}"/>
              </a:ext>
            </a:extLst>
          </p:cNvPr>
          <p:cNvSpPr>
            <a:spLocks noGrp="1"/>
          </p:cNvSpPr>
          <p:nvPr>
            <p:ph type="sldNum" sz="quarter" idx="12"/>
          </p:nvPr>
        </p:nvSpPr>
        <p:spPr/>
        <p:txBody>
          <a:bodyPr/>
          <a:lstStyle/>
          <a:p>
            <a:fld id="{68871CE0-38AD-2C42-9C03-E29E0799DE62}" type="slidenum">
              <a:rPr lang="en-US" smtClean="0"/>
              <a:t>‹#›</a:t>
            </a:fld>
            <a:endParaRPr lang="en-US"/>
          </a:p>
        </p:txBody>
      </p:sp>
      <p:pic>
        <p:nvPicPr>
          <p:cNvPr id="2" name="Picture 1">
            <a:extLst>
              <a:ext uri="{FF2B5EF4-FFF2-40B4-BE49-F238E27FC236}">
                <a16:creationId xmlns:a16="http://schemas.microsoft.com/office/drawing/2014/main" id="{3A3449F5-7E67-E16A-CE51-7459655E034D}"/>
              </a:ext>
            </a:extLst>
          </p:cNvPr>
          <p:cNvPicPr>
            <a:picLocks noChangeAspect="1"/>
          </p:cNvPicPr>
          <p:nvPr userDrawn="1"/>
        </p:nvPicPr>
        <p:blipFill>
          <a:blip r:embed="rId2"/>
          <a:stretch>
            <a:fillRect/>
          </a:stretch>
        </p:blipFill>
        <p:spPr>
          <a:xfrm>
            <a:off x="90584" y="6349151"/>
            <a:ext cx="484187" cy="432167"/>
          </a:xfrm>
          <a:prstGeom prst="rect">
            <a:avLst/>
          </a:prstGeom>
        </p:spPr>
      </p:pic>
    </p:spTree>
    <p:extLst>
      <p:ext uri="{BB962C8B-B14F-4D97-AF65-F5344CB8AC3E}">
        <p14:creationId xmlns:p14="http://schemas.microsoft.com/office/powerpoint/2010/main" val="3255795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Two Columns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36A4F-03D2-1C84-CC2E-FEE3EF20ED67}"/>
              </a:ext>
            </a:extLst>
          </p:cNvPr>
          <p:cNvSpPr>
            <a:spLocks noGrp="1"/>
          </p:cNvSpPr>
          <p:nvPr>
            <p:ph type="title"/>
          </p:nvPr>
        </p:nvSpPr>
        <p:spPr>
          <a:xfrm>
            <a:off x="621792" y="457202"/>
            <a:ext cx="5474208" cy="442913"/>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CAC5761F-2539-DED1-67C2-80B78223ED3B}"/>
              </a:ext>
            </a:extLst>
          </p:cNvPr>
          <p:cNvSpPr>
            <a:spLocks noGrp="1"/>
          </p:cNvSpPr>
          <p:nvPr>
            <p:ph type="body" sz="half" idx="2"/>
          </p:nvPr>
        </p:nvSpPr>
        <p:spPr>
          <a:xfrm>
            <a:off x="621792" y="987425"/>
            <a:ext cx="5474208" cy="5091906"/>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A1486B52-A683-B83F-6327-DC39567C21D1}"/>
              </a:ext>
            </a:extLst>
          </p:cNvPr>
          <p:cNvSpPr>
            <a:spLocks noGrp="1"/>
          </p:cNvSpPr>
          <p:nvPr>
            <p:ph type="sldNum" sz="quarter" idx="12"/>
          </p:nvPr>
        </p:nvSpPr>
        <p:spPr/>
        <p:txBody>
          <a:bodyPr/>
          <a:lstStyle/>
          <a:p>
            <a:fld id="{68871CE0-38AD-2C42-9C03-E29E0799DE62}" type="slidenum">
              <a:rPr lang="en-US" smtClean="0"/>
              <a:t>‹#›</a:t>
            </a:fld>
            <a:endParaRPr lang="en-US"/>
          </a:p>
        </p:txBody>
      </p:sp>
      <p:sp>
        <p:nvSpPr>
          <p:cNvPr id="12" name="Picture Placeholder 11">
            <a:extLst>
              <a:ext uri="{FF2B5EF4-FFF2-40B4-BE49-F238E27FC236}">
                <a16:creationId xmlns:a16="http://schemas.microsoft.com/office/drawing/2014/main" id="{B93C70DE-FB79-C40C-28D7-B68B9D8D9C3B}"/>
              </a:ext>
            </a:extLst>
          </p:cNvPr>
          <p:cNvSpPr>
            <a:spLocks noGrp="1"/>
          </p:cNvSpPr>
          <p:nvPr>
            <p:ph type="pic" sz="quarter" idx="13"/>
          </p:nvPr>
        </p:nvSpPr>
        <p:spPr>
          <a:xfrm>
            <a:off x="6096000" y="0"/>
            <a:ext cx="6096000" cy="6858000"/>
          </a:xfrm>
        </p:spPr>
        <p:txBody>
          <a:bodyPr/>
          <a:lstStyle>
            <a:lvl1pPr>
              <a:defRPr sz="2000" baseline="0">
                <a:solidFill>
                  <a:srgbClr val="0066B3"/>
                </a:solidFill>
              </a:defRPr>
            </a:lvl1pPr>
          </a:lstStyle>
          <a:p>
            <a:r>
              <a:rPr lang="en-US" dirty="0"/>
              <a:t>Click icon to add picture</a:t>
            </a:r>
          </a:p>
        </p:txBody>
      </p:sp>
      <p:pic>
        <p:nvPicPr>
          <p:cNvPr id="3" name="Picture 2">
            <a:extLst>
              <a:ext uri="{FF2B5EF4-FFF2-40B4-BE49-F238E27FC236}">
                <a16:creationId xmlns:a16="http://schemas.microsoft.com/office/drawing/2014/main" id="{E1A0F840-A018-E696-EB41-E049BD817215}"/>
              </a:ext>
            </a:extLst>
          </p:cNvPr>
          <p:cNvPicPr>
            <a:picLocks noChangeAspect="1"/>
          </p:cNvPicPr>
          <p:nvPr userDrawn="1"/>
        </p:nvPicPr>
        <p:blipFill>
          <a:blip r:embed="rId2"/>
          <a:stretch>
            <a:fillRect/>
          </a:stretch>
        </p:blipFill>
        <p:spPr>
          <a:xfrm>
            <a:off x="90584" y="6349151"/>
            <a:ext cx="484187" cy="432167"/>
          </a:xfrm>
          <a:prstGeom prst="rect">
            <a:avLst/>
          </a:prstGeom>
        </p:spPr>
      </p:pic>
    </p:spTree>
    <p:extLst>
      <p:ext uri="{BB962C8B-B14F-4D97-AF65-F5344CB8AC3E}">
        <p14:creationId xmlns:p14="http://schemas.microsoft.com/office/powerpoint/2010/main" val="1222588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ubtitle Two Columns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93C70DE-FB79-C40C-28D7-B68B9D8D9C3B}"/>
              </a:ext>
            </a:extLst>
          </p:cNvPr>
          <p:cNvSpPr>
            <a:spLocks noGrp="1"/>
          </p:cNvSpPr>
          <p:nvPr>
            <p:ph type="pic" sz="quarter" idx="13"/>
          </p:nvPr>
        </p:nvSpPr>
        <p:spPr>
          <a:xfrm>
            <a:off x="6096000" y="0"/>
            <a:ext cx="6096000" cy="6858000"/>
          </a:xfrm>
        </p:spPr>
        <p:txBody>
          <a:bodyPr/>
          <a:lstStyle>
            <a:lvl1pPr>
              <a:defRPr sz="2000" baseline="0">
                <a:solidFill>
                  <a:srgbClr val="0066B3"/>
                </a:solidFill>
              </a:defRPr>
            </a:lvl1pPr>
          </a:lstStyle>
          <a:p>
            <a:r>
              <a:rPr lang="en-US" dirty="0"/>
              <a:t>Click icon to add picture</a:t>
            </a:r>
          </a:p>
        </p:txBody>
      </p:sp>
      <p:sp>
        <p:nvSpPr>
          <p:cNvPr id="2" name="Title 1">
            <a:extLst>
              <a:ext uri="{FF2B5EF4-FFF2-40B4-BE49-F238E27FC236}">
                <a16:creationId xmlns:a16="http://schemas.microsoft.com/office/drawing/2014/main" id="{EAB36A4F-03D2-1C84-CC2E-FEE3EF20ED67}"/>
              </a:ext>
            </a:extLst>
          </p:cNvPr>
          <p:cNvSpPr>
            <a:spLocks noGrp="1"/>
          </p:cNvSpPr>
          <p:nvPr>
            <p:ph type="title"/>
          </p:nvPr>
        </p:nvSpPr>
        <p:spPr>
          <a:xfrm>
            <a:off x="621792" y="457202"/>
            <a:ext cx="5474208" cy="442913"/>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CAC5761F-2539-DED1-67C2-80B78223ED3B}"/>
              </a:ext>
            </a:extLst>
          </p:cNvPr>
          <p:cNvSpPr>
            <a:spLocks noGrp="1"/>
          </p:cNvSpPr>
          <p:nvPr>
            <p:ph type="body" sz="half" idx="2"/>
          </p:nvPr>
        </p:nvSpPr>
        <p:spPr>
          <a:xfrm>
            <a:off x="621792" y="1602787"/>
            <a:ext cx="5474208" cy="446438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A1486B52-A683-B83F-6327-DC39567C21D1}"/>
              </a:ext>
            </a:extLst>
          </p:cNvPr>
          <p:cNvSpPr>
            <a:spLocks noGrp="1"/>
          </p:cNvSpPr>
          <p:nvPr>
            <p:ph type="sldNum" sz="quarter" idx="12"/>
          </p:nvPr>
        </p:nvSpPr>
        <p:spPr/>
        <p:txBody>
          <a:bodyPr/>
          <a:lstStyle/>
          <a:p>
            <a:fld id="{68871CE0-38AD-2C42-9C03-E29E0799DE62}" type="slidenum">
              <a:rPr lang="en-US" smtClean="0"/>
              <a:t>‹#›</a:t>
            </a:fld>
            <a:endParaRPr lang="en-US"/>
          </a:p>
        </p:txBody>
      </p:sp>
      <p:sp>
        <p:nvSpPr>
          <p:cNvPr id="9" name="Text Placeholder 9">
            <a:extLst>
              <a:ext uri="{FF2B5EF4-FFF2-40B4-BE49-F238E27FC236}">
                <a16:creationId xmlns:a16="http://schemas.microsoft.com/office/drawing/2014/main" id="{77838B9C-53FB-84C3-4B97-754219002FA6}"/>
              </a:ext>
            </a:extLst>
          </p:cNvPr>
          <p:cNvSpPr>
            <a:spLocks noGrp="1"/>
          </p:cNvSpPr>
          <p:nvPr>
            <p:ph type="body" sz="quarter" idx="15" hasCustomPrompt="1"/>
          </p:nvPr>
        </p:nvSpPr>
        <p:spPr>
          <a:xfrm>
            <a:off x="621793" y="987925"/>
            <a:ext cx="5474208" cy="527050"/>
          </a:xfrm>
        </p:spPr>
        <p:txBody>
          <a:bodyPr anchor="ctr" anchorCtr="0"/>
          <a:lstStyle>
            <a:lvl1pPr>
              <a:defRPr sz="1800" cap="all" baseline="0">
                <a:solidFill>
                  <a:schemeClr val="accent5"/>
                </a:solidFill>
              </a:defRPr>
            </a:lvl1pPr>
          </a:lstStyle>
          <a:p>
            <a:pPr lvl="0"/>
            <a:r>
              <a:rPr lang="en-US" dirty="0"/>
              <a:t>Subheading</a:t>
            </a:r>
          </a:p>
        </p:txBody>
      </p:sp>
      <p:cxnSp>
        <p:nvCxnSpPr>
          <p:cNvPr id="3" name="Straight Connector 2">
            <a:extLst>
              <a:ext uri="{FF2B5EF4-FFF2-40B4-BE49-F238E27FC236}">
                <a16:creationId xmlns:a16="http://schemas.microsoft.com/office/drawing/2014/main" id="{BA1B76CA-2809-E75E-B614-298E57A965AA}"/>
              </a:ext>
            </a:extLst>
          </p:cNvPr>
          <p:cNvCxnSpPr>
            <a:cxnSpLocks/>
          </p:cNvCxnSpPr>
          <p:nvPr userDrawn="1"/>
        </p:nvCxnSpPr>
        <p:spPr>
          <a:xfrm>
            <a:off x="621792" y="1412134"/>
            <a:ext cx="2743616" cy="0"/>
          </a:xfrm>
          <a:prstGeom prst="line">
            <a:avLst/>
          </a:prstGeom>
          <a:ln w="50800">
            <a:solidFill>
              <a:srgbClr val="E2C720"/>
            </a:solidFill>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9405546C-B6AD-7194-42AD-0AEABE2E09D6}"/>
              </a:ext>
            </a:extLst>
          </p:cNvPr>
          <p:cNvPicPr>
            <a:picLocks noChangeAspect="1"/>
          </p:cNvPicPr>
          <p:nvPr userDrawn="1"/>
        </p:nvPicPr>
        <p:blipFill>
          <a:blip r:embed="rId2"/>
          <a:stretch>
            <a:fillRect/>
          </a:stretch>
        </p:blipFill>
        <p:spPr>
          <a:xfrm>
            <a:off x="90584" y="6349151"/>
            <a:ext cx="484187" cy="432167"/>
          </a:xfrm>
          <a:prstGeom prst="rect">
            <a:avLst/>
          </a:prstGeom>
        </p:spPr>
      </p:pic>
    </p:spTree>
    <p:extLst>
      <p:ext uri="{BB962C8B-B14F-4D97-AF65-F5344CB8AC3E}">
        <p14:creationId xmlns:p14="http://schemas.microsoft.com/office/powerpoint/2010/main" val="2910968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Two Columns Blue Block Char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872869-DECE-E0B7-6E9B-C448E76B1FBC}"/>
              </a:ext>
            </a:extLst>
          </p:cNvPr>
          <p:cNvSpPr/>
          <p:nvPr userDrawn="1"/>
        </p:nvSpPr>
        <p:spPr>
          <a:xfrm>
            <a:off x="609600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a:extLst>
              <a:ext uri="{FF2B5EF4-FFF2-40B4-BE49-F238E27FC236}">
                <a16:creationId xmlns:a16="http://schemas.microsoft.com/office/drawing/2014/main" id="{CAC5761F-2539-DED1-67C2-80B78223ED3B}"/>
              </a:ext>
            </a:extLst>
          </p:cNvPr>
          <p:cNvSpPr>
            <a:spLocks noGrp="1"/>
          </p:cNvSpPr>
          <p:nvPr>
            <p:ph type="body" sz="half" idx="2"/>
          </p:nvPr>
        </p:nvSpPr>
        <p:spPr>
          <a:xfrm>
            <a:off x="6406896" y="987425"/>
            <a:ext cx="5474208" cy="5091906"/>
          </a:xfrm>
        </p:spPr>
        <p:txBody>
          <a:bodyPr/>
          <a:lstStyle>
            <a:lvl1pPr marL="0" indent="0">
              <a:buNone/>
              <a:defRPr sz="1600" baseline="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A1486B52-A683-B83F-6327-DC39567C21D1}"/>
              </a:ext>
            </a:extLst>
          </p:cNvPr>
          <p:cNvSpPr>
            <a:spLocks noGrp="1"/>
          </p:cNvSpPr>
          <p:nvPr>
            <p:ph type="sldNum" sz="quarter" idx="12"/>
          </p:nvPr>
        </p:nvSpPr>
        <p:spPr/>
        <p:txBody>
          <a:bodyPr/>
          <a:lstStyle/>
          <a:p>
            <a:fld id="{68871CE0-38AD-2C42-9C03-E29E0799DE62}" type="slidenum">
              <a:rPr lang="en-US" smtClean="0"/>
              <a:t>‹#›</a:t>
            </a:fld>
            <a:endParaRPr lang="en-US"/>
          </a:p>
        </p:txBody>
      </p:sp>
      <p:sp>
        <p:nvSpPr>
          <p:cNvPr id="14" name="Title 1">
            <a:extLst>
              <a:ext uri="{FF2B5EF4-FFF2-40B4-BE49-F238E27FC236}">
                <a16:creationId xmlns:a16="http://schemas.microsoft.com/office/drawing/2014/main" id="{072B71EF-79FF-D3D1-4BED-89E2DF17EEAB}"/>
              </a:ext>
            </a:extLst>
          </p:cNvPr>
          <p:cNvSpPr>
            <a:spLocks noGrp="1"/>
          </p:cNvSpPr>
          <p:nvPr>
            <p:ph type="title" hasCustomPrompt="1"/>
          </p:nvPr>
        </p:nvSpPr>
        <p:spPr>
          <a:xfrm>
            <a:off x="310896" y="457202"/>
            <a:ext cx="5474208" cy="442913"/>
          </a:xfrm>
        </p:spPr>
        <p:txBody>
          <a:bodyPr anchor="b"/>
          <a:lstStyle>
            <a:lvl1pPr>
              <a:defRPr sz="3200"/>
            </a:lvl1pPr>
          </a:lstStyle>
          <a:p>
            <a:r>
              <a:rPr lang="en-US" dirty="0"/>
              <a:t>Title</a:t>
            </a:r>
          </a:p>
        </p:txBody>
      </p:sp>
      <p:sp>
        <p:nvSpPr>
          <p:cNvPr id="17" name="Chart Placeholder 16">
            <a:extLst>
              <a:ext uri="{FF2B5EF4-FFF2-40B4-BE49-F238E27FC236}">
                <a16:creationId xmlns:a16="http://schemas.microsoft.com/office/drawing/2014/main" id="{952004FB-61F6-0445-6C24-69CAEA335096}"/>
              </a:ext>
            </a:extLst>
          </p:cNvPr>
          <p:cNvSpPr>
            <a:spLocks noGrp="1"/>
          </p:cNvSpPr>
          <p:nvPr>
            <p:ph type="chart" sz="quarter" idx="14"/>
          </p:nvPr>
        </p:nvSpPr>
        <p:spPr>
          <a:xfrm>
            <a:off x="311151" y="987426"/>
            <a:ext cx="5473700" cy="4648994"/>
          </a:xfrm>
        </p:spPr>
        <p:txBody>
          <a:bodyPr/>
          <a:lstStyle>
            <a:lvl1pPr>
              <a:defRPr sz="2000" baseline="0">
                <a:solidFill>
                  <a:srgbClr val="0066B3"/>
                </a:solidFill>
              </a:defRPr>
            </a:lvl1pPr>
          </a:lstStyle>
          <a:p>
            <a:endParaRPr lang="en-US" dirty="0"/>
          </a:p>
        </p:txBody>
      </p:sp>
      <p:pic>
        <p:nvPicPr>
          <p:cNvPr id="2" name="Picture 1">
            <a:extLst>
              <a:ext uri="{FF2B5EF4-FFF2-40B4-BE49-F238E27FC236}">
                <a16:creationId xmlns:a16="http://schemas.microsoft.com/office/drawing/2014/main" id="{C11B0005-4990-4B31-BAD3-D689E0563391}"/>
              </a:ext>
            </a:extLst>
          </p:cNvPr>
          <p:cNvPicPr>
            <a:picLocks noChangeAspect="1"/>
          </p:cNvPicPr>
          <p:nvPr userDrawn="1"/>
        </p:nvPicPr>
        <p:blipFill>
          <a:blip r:embed="rId2"/>
          <a:stretch>
            <a:fillRect/>
          </a:stretch>
        </p:blipFill>
        <p:spPr>
          <a:xfrm>
            <a:off x="90584" y="6349151"/>
            <a:ext cx="484187" cy="432167"/>
          </a:xfrm>
          <a:prstGeom prst="rect">
            <a:avLst/>
          </a:prstGeom>
        </p:spPr>
      </p:pic>
    </p:spTree>
    <p:extLst>
      <p:ext uri="{BB962C8B-B14F-4D97-AF65-F5344CB8AC3E}">
        <p14:creationId xmlns:p14="http://schemas.microsoft.com/office/powerpoint/2010/main" val="3723392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Two Columns Blue Block Pictu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872869-DECE-E0B7-6E9B-C448E76B1FBC}"/>
              </a:ext>
            </a:extLst>
          </p:cNvPr>
          <p:cNvSpPr/>
          <p:nvPr userDrawn="1"/>
        </p:nvSpPr>
        <p:spPr>
          <a:xfrm>
            <a:off x="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a:extLst>
              <a:ext uri="{FF2B5EF4-FFF2-40B4-BE49-F238E27FC236}">
                <a16:creationId xmlns:a16="http://schemas.microsoft.com/office/drawing/2014/main" id="{CAC5761F-2539-DED1-67C2-80B78223ED3B}"/>
              </a:ext>
            </a:extLst>
          </p:cNvPr>
          <p:cNvSpPr>
            <a:spLocks noGrp="1"/>
          </p:cNvSpPr>
          <p:nvPr>
            <p:ph type="body" sz="half" idx="2"/>
          </p:nvPr>
        </p:nvSpPr>
        <p:spPr>
          <a:xfrm>
            <a:off x="310896" y="987425"/>
            <a:ext cx="5474208" cy="5091906"/>
          </a:xfrm>
        </p:spPr>
        <p:txBody>
          <a:bodyPr/>
          <a:lstStyle>
            <a:lvl1pPr marL="0" indent="0">
              <a:buNone/>
              <a:defRPr sz="1600" baseline="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A1486B52-A683-B83F-6327-DC39567C21D1}"/>
              </a:ext>
            </a:extLst>
          </p:cNvPr>
          <p:cNvSpPr>
            <a:spLocks noGrp="1"/>
          </p:cNvSpPr>
          <p:nvPr>
            <p:ph type="sldNum" sz="quarter" idx="12"/>
          </p:nvPr>
        </p:nvSpPr>
        <p:spPr/>
        <p:txBody>
          <a:bodyPr/>
          <a:lstStyle/>
          <a:p>
            <a:fld id="{68871CE0-38AD-2C42-9C03-E29E0799DE62}" type="slidenum">
              <a:rPr lang="en-US" smtClean="0"/>
              <a:t>‹#›</a:t>
            </a:fld>
            <a:endParaRPr lang="en-US"/>
          </a:p>
        </p:txBody>
      </p:sp>
      <p:sp>
        <p:nvSpPr>
          <p:cNvPr id="12" name="Picture Placeholder 11">
            <a:extLst>
              <a:ext uri="{FF2B5EF4-FFF2-40B4-BE49-F238E27FC236}">
                <a16:creationId xmlns:a16="http://schemas.microsoft.com/office/drawing/2014/main" id="{B93C70DE-FB79-C40C-28D7-B68B9D8D9C3B}"/>
              </a:ext>
            </a:extLst>
          </p:cNvPr>
          <p:cNvSpPr>
            <a:spLocks noGrp="1"/>
          </p:cNvSpPr>
          <p:nvPr>
            <p:ph type="pic" sz="quarter" idx="13"/>
          </p:nvPr>
        </p:nvSpPr>
        <p:spPr>
          <a:xfrm>
            <a:off x="6096000" y="0"/>
            <a:ext cx="6096000" cy="6858000"/>
          </a:xfrm>
        </p:spPr>
        <p:txBody>
          <a:bodyPr/>
          <a:lstStyle>
            <a:lvl1pPr>
              <a:defRPr sz="2000" baseline="0">
                <a:solidFill>
                  <a:srgbClr val="0066B3"/>
                </a:solidFill>
              </a:defRPr>
            </a:lvl1pPr>
          </a:lstStyle>
          <a:p>
            <a:r>
              <a:rPr lang="en-US" dirty="0"/>
              <a:t>Click icon to add picture</a:t>
            </a:r>
          </a:p>
        </p:txBody>
      </p:sp>
      <p:pic>
        <p:nvPicPr>
          <p:cNvPr id="2" name="Picture 1">
            <a:extLst>
              <a:ext uri="{FF2B5EF4-FFF2-40B4-BE49-F238E27FC236}">
                <a16:creationId xmlns:a16="http://schemas.microsoft.com/office/drawing/2014/main" id="{DA37A9BD-FDB5-E3C9-E130-F1358901180B}"/>
              </a:ext>
            </a:extLst>
          </p:cNvPr>
          <p:cNvPicPr>
            <a:picLocks noChangeAspect="1"/>
          </p:cNvPicPr>
          <p:nvPr userDrawn="1"/>
        </p:nvPicPr>
        <p:blipFill>
          <a:blip r:embed="rId2"/>
          <a:srcRect/>
          <a:stretch/>
        </p:blipFill>
        <p:spPr>
          <a:xfrm>
            <a:off x="90583" y="6349150"/>
            <a:ext cx="484187" cy="432166"/>
          </a:xfrm>
          <a:prstGeom prst="rect">
            <a:avLst/>
          </a:prstGeom>
        </p:spPr>
      </p:pic>
    </p:spTree>
    <p:extLst>
      <p:ext uri="{BB962C8B-B14F-4D97-AF65-F5344CB8AC3E}">
        <p14:creationId xmlns:p14="http://schemas.microsoft.com/office/powerpoint/2010/main" val="753625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ull quote">
    <p:bg>
      <p:bgPr>
        <a:solidFill>
          <a:srgbClr val="0066B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F3F01-E24F-8EB0-9A81-984717CB94E4}"/>
              </a:ext>
            </a:extLst>
          </p:cNvPr>
          <p:cNvSpPr>
            <a:spLocks noGrp="1"/>
          </p:cNvSpPr>
          <p:nvPr>
            <p:ph type="title" hasCustomPrompt="1"/>
          </p:nvPr>
        </p:nvSpPr>
        <p:spPr>
          <a:xfrm>
            <a:off x="2076996" y="1570957"/>
            <a:ext cx="8038011" cy="2852737"/>
          </a:xfrm>
        </p:spPr>
        <p:txBody>
          <a:bodyPr anchor="ctr" anchorCtr="0"/>
          <a:lstStyle>
            <a:lvl1pPr>
              <a:defRPr sz="6000" baseline="0">
                <a:solidFill>
                  <a:schemeClr val="bg1"/>
                </a:solidFill>
              </a:defRPr>
            </a:lvl1pPr>
          </a:lstStyle>
          <a:p>
            <a:r>
              <a:rPr lang="en-US" dirty="0"/>
              <a:t>Pull quote text goes here if have one.</a:t>
            </a:r>
          </a:p>
        </p:txBody>
      </p:sp>
      <p:sp>
        <p:nvSpPr>
          <p:cNvPr id="6" name="Slide Number Placeholder 5">
            <a:extLst>
              <a:ext uri="{FF2B5EF4-FFF2-40B4-BE49-F238E27FC236}">
                <a16:creationId xmlns:a16="http://schemas.microsoft.com/office/drawing/2014/main" id="{15CCE57F-E120-2AFD-795D-0E89041B9DF2}"/>
              </a:ext>
            </a:extLst>
          </p:cNvPr>
          <p:cNvSpPr>
            <a:spLocks noGrp="1"/>
          </p:cNvSpPr>
          <p:nvPr>
            <p:ph type="sldNum" sz="quarter" idx="12"/>
          </p:nvPr>
        </p:nvSpPr>
        <p:spPr/>
        <p:txBody>
          <a:bodyPr/>
          <a:lstStyle/>
          <a:p>
            <a:fld id="{68871CE0-38AD-2C42-9C03-E29E0799DE62}" type="slidenum">
              <a:rPr lang="en-US" smtClean="0"/>
              <a:t>‹#›</a:t>
            </a:fld>
            <a:endParaRPr lang="en-US"/>
          </a:p>
        </p:txBody>
      </p:sp>
      <p:cxnSp>
        <p:nvCxnSpPr>
          <p:cNvPr id="4" name="Straight Connector 3">
            <a:extLst>
              <a:ext uri="{FF2B5EF4-FFF2-40B4-BE49-F238E27FC236}">
                <a16:creationId xmlns:a16="http://schemas.microsoft.com/office/drawing/2014/main" id="{05966742-121D-AE21-67BC-12631EF3B57A}"/>
              </a:ext>
            </a:extLst>
          </p:cNvPr>
          <p:cNvCxnSpPr>
            <a:cxnSpLocks/>
          </p:cNvCxnSpPr>
          <p:nvPr userDrawn="1"/>
        </p:nvCxnSpPr>
        <p:spPr>
          <a:xfrm>
            <a:off x="2076995" y="4905303"/>
            <a:ext cx="8038011" cy="0"/>
          </a:xfrm>
          <a:prstGeom prst="line">
            <a:avLst/>
          </a:prstGeom>
          <a:ln w="50800">
            <a:solidFill>
              <a:srgbClr val="E2C720"/>
            </a:solidFill>
          </a:ln>
        </p:spPr>
        <p:style>
          <a:lnRef idx="1">
            <a:schemeClr val="dk1"/>
          </a:lnRef>
          <a:fillRef idx="0">
            <a:schemeClr val="dk1"/>
          </a:fillRef>
          <a:effectRef idx="0">
            <a:schemeClr val="dk1"/>
          </a:effectRef>
          <a:fontRef idx="minor">
            <a:schemeClr val="tx1"/>
          </a:fontRef>
        </p:style>
      </p:cxnSp>
      <p:sp>
        <p:nvSpPr>
          <p:cNvPr id="12" name="Text Placeholder 11">
            <a:extLst>
              <a:ext uri="{FF2B5EF4-FFF2-40B4-BE49-F238E27FC236}">
                <a16:creationId xmlns:a16="http://schemas.microsoft.com/office/drawing/2014/main" id="{7204DFD7-0579-856D-B3BE-9BFA55FC18F6}"/>
              </a:ext>
            </a:extLst>
          </p:cNvPr>
          <p:cNvSpPr>
            <a:spLocks noGrp="1"/>
          </p:cNvSpPr>
          <p:nvPr>
            <p:ph type="body" sz="quarter" idx="14" hasCustomPrompt="1"/>
          </p:nvPr>
        </p:nvSpPr>
        <p:spPr>
          <a:xfrm>
            <a:off x="2076994" y="651741"/>
            <a:ext cx="866343" cy="1038514"/>
          </a:xfrm>
        </p:spPr>
        <p:txBody>
          <a:bodyPr/>
          <a:lstStyle>
            <a:lvl1pPr>
              <a:defRPr sz="20000" baseline="0">
                <a:solidFill>
                  <a:srgbClr val="E2C720"/>
                </a:solidFill>
              </a:defRPr>
            </a:lvl1pPr>
          </a:lstStyle>
          <a:p>
            <a:pPr lvl="0"/>
            <a:r>
              <a:rPr lang="en-US" dirty="0"/>
              <a:t>“</a:t>
            </a:r>
          </a:p>
        </p:txBody>
      </p:sp>
      <p:sp>
        <p:nvSpPr>
          <p:cNvPr id="14" name="Text Placeholder 13">
            <a:extLst>
              <a:ext uri="{FF2B5EF4-FFF2-40B4-BE49-F238E27FC236}">
                <a16:creationId xmlns:a16="http://schemas.microsoft.com/office/drawing/2014/main" id="{3F7765F8-863A-F544-45FA-39DF3A5B71C8}"/>
              </a:ext>
            </a:extLst>
          </p:cNvPr>
          <p:cNvSpPr>
            <a:spLocks noGrp="1"/>
          </p:cNvSpPr>
          <p:nvPr>
            <p:ph type="body" sz="quarter" idx="15" hasCustomPrompt="1"/>
          </p:nvPr>
        </p:nvSpPr>
        <p:spPr>
          <a:xfrm>
            <a:off x="2076995" y="4514925"/>
            <a:ext cx="8038011" cy="230253"/>
          </a:xfrm>
        </p:spPr>
        <p:txBody>
          <a:bodyPr/>
          <a:lstStyle>
            <a:lvl1pPr algn="r">
              <a:defRPr sz="2000" cap="all" baseline="0">
                <a:solidFill>
                  <a:schemeClr val="bg1"/>
                </a:solidFill>
              </a:defRPr>
            </a:lvl1pPr>
          </a:lstStyle>
          <a:p>
            <a:pPr lvl="0"/>
            <a:r>
              <a:rPr lang="en-US" dirty="0"/>
              <a:t>-Author</a:t>
            </a:r>
          </a:p>
        </p:txBody>
      </p:sp>
      <p:pic>
        <p:nvPicPr>
          <p:cNvPr id="3" name="Picture 2">
            <a:extLst>
              <a:ext uri="{FF2B5EF4-FFF2-40B4-BE49-F238E27FC236}">
                <a16:creationId xmlns:a16="http://schemas.microsoft.com/office/drawing/2014/main" id="{145BC762-C833-BA58-8C04-82AF1A0F4A7E}"/>
              </a:ext>
            </a:extLst>
          </p:cNvPr>
          <p:cNvPicPr>
            <a:picLocks noChangeAspect="1"/>
          </p:cNvPicPr>
          <p:nvPr userDrawn="1"/>
        </p:nvPicPr>
        <p:blipFill>
          <a:blip r:embed="rId2"/>
          <a:srcRect/>
          <a:stretch/>
        </p:blipFill>
        <p:spPr>
          <a:xfrm>
            <a:off x="90583" y="6349150"/>
            <a:ext cx="484187" cy="432166"/>
          </a:xfrm>
          <a:prstGeom prst="rect">
            <a:avLst/>
          </a:prstGeom>
        </p:spPr>
      </p:pic>
    </p:spTree>
    <p:extLst>
      <p:ext uri="{BB962C8B-B14F-4D97-AF65-F5344CB8AC3E}">
        <p14:creationId xmlns:p14="http://schemas.microsoft.com/office/powerpoint/2010/main" val="1994658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l Slide Summary">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82C29A-9B28-B35F-9594-8D7CC45ED7CC}"/>
              </a:ext>
            </a:extLst>
          </p:cNvPr>
          <p:cNvSpPr/>
          <p:nvPr userDrawn="1"/>
        </p:nvSpPr>
        <p:spPr>
          <a:xfrm>
            <a:off x="0" y="0"/>
            <a:ext cx="12192000" cy="5104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E8A40B1-04EA-140A-B2E9-306A96AE28B1}"/>
              </a:ext>
            </a:extLst>
          </p:cNvPr>
          <p:cNvSpPr>
            <a:spLocks noGrp="1"/>
          </p:cNvSpPr>
          <p:nvPr>
            <p:ph type="title" hasCustomPrompt="1"/>
          </p:nvPr>
        </p:nvSpPr>
        <p:spPr>
          <a:xfrm>
            <a:off x="621792" y="466344"/>
            <a:ext cx="10899648" cy="512064"/>
          </a:xfrm>
        </p:spPr>
        <p:txBody>
          <a:bodyPr/>
          <a:lstStyle>
            <a:lvl1pPr>
              <a:defRPr baseline="0">
                <a:solidFill>
                  <a:schemeClr val="bg1"/>
                </a:solidFill>
              </a:defRPr>
            </a:lvl1pPr>
          </a:lstStyle>
          <a:p>
            <a:r>
              <a:rPr lang="en-US" dirty="0"/>
              <a:t>Final slide summary</a:t>
            </a:r>
          </a:p>
        </p:txBody>
      </p:sp>
      <p:sp>
        <p:nvSpPr>
          <p:cNvPr id="5" name="Slide Number Placeholder 4">
            <a:extLst>
              <a:ext uri="{FF2B5EF4-FFF2-40B4-BE49-F238E27FC236}">
                <a16:creationId xmlns:a16="http://schemas.microsoft.com/office/drawing/2014/main" id="{9C21DF52-7348-D181-4F16-F3466AED4E8B}"/>
              </a:ext>
            </a:extLst>
          </p:cNvPr>
          <p:cNvSpPr>
            <a:spLocks noGrp="1"/>
          </p:cNvSpPr>
          <p:nvPr>
            <p:ph type="sldNum" sz="quarter" idx="12"/>
          </p:nvPr>
        </p:nvSpPr>
        <p:spPr/>
        <p:txBody>
          <a:bodyPr/>
          <a:lstStyle/>
          <a:p>
            <a:fld id="{68871CE0-38AD-2C42-9C03-E29E0799DE62}" type="slidenum">
              <a:rPr lang="en-US" smtClean="0"/>
              <a:t>‹#›</a:t>
            </a:fld>
            <a:endParaRPr lang="en-US"/>
          </a:p>
        </p:txBody>
      </p:sp>
      <p:pic>
        <p:nvPicPr>
          <p:cNvPr id="7" name="Picture 6">
            <a:extLst>
              <a:ext uri="{FF2B5EF4-FFF2-40B4-BE49-F238E27FC236}">
                <a16:creationId xmlns:a16="http://schemas.microsoft.com/office/drawing/2014/main" id="{C809DC2C-154B-6A12-9714-99C0F9573286}"/>
              </a:ext>
            </a:extLst>
          </p:cNvPr>
          <p:cNvPicPr>
            <a:picLocks noChangeAspect="1"/>
          </p:cNvPicPr>
          <p:nvPr userDrawn="1"/>
        </p:nvPicPr>
        <p:blipFill>
          <a:blip r:embed="rId2"/>
          <a:srcRect/>
          <a:stretch/>
        </p:blipFill>
        <p:spPr>
          <a:xfrm>
            <a:off x="621793" y="6282108"/>
            <a:ext cx="484187" cy="432166"/>
          </a:xfrm>
          <a:prstGeom prst="rect">
            <a:avLst/>
          </a:prstGeom>
        </p:spPr>
      </p:pic>
      <p:sp>
        <p:nvSpPr>
          <p:cNvPr id="9" name="Subtitle 2">
            <a:extLst>
              <a:ext uri="{FF2B5EF4-FFF2-40B4-BE49-F238E27FC236}">
                <a16:creationId xmlns:a16="http://schemas.microsoft.com/office/drawing/2014/main" id="{81A39FD9-C651-8537-182E-23872AE66AA5}"/>
              </a:ext>
            </a:extLst>
          </p:cNvPr>
          <p:cNvSpPr>
            <a:spLocks noGrp="1"/>
          </p:cNvSpPr>
          <p:nvPr>
            <p:ph type="subTitle" idx="13" hasCustomPrompt="1"/>
          </p:nvPr>
        </p:nvSpPr>
        <p:spPr>
          <a:xfrm>
            <a:off x="621664" y="5295158"/>
            <a:ext cx="10899776" cy="342899"/>
          </a:xfrm>
        </p:spPr>
        <p:txBody>
          <a:bodyPr/>
          <a:lstStyle>
            <a:lvl1pPr marL="0" indent="0" algn="r">
              <a:buNone/>
              <a:defRPr sz="2400" b="0" i="0" u="none" baseline="0">
                <a:solidFill>
                  <a:schemeClr val="tx1"/>
                </a:solidFill>
                <a:uFill>
                  <a:solidFill>
                    <a:srgbClr val="E2C720"/>
                  </a:solidFill>
                </a:u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a:t>
            </a:r>
          </a:p>
        </p:txBody>
      </p:sp>
      <p:sp>
        <p:nvSpPr>
          <p:cNvPr id="11" name="Content Placeholder 44">
            <a:extLst>
              <a:ext uri="{FF2B5EF4-FFF2-40B4-BE49-F238E27FC236}">
                <a16:creationId xmlns:a16="http://schemas.microsoft.com/office/drawing/2014/main" id="{A320E342-C36C-60FF-C854-8095975AAE7E}"/>
              </a:ext>
            </a:extLst>
          </p:cNvPr>
          <p:cNvSpPr>
            <a:spLocks noGrp="1"/>
          </p:cNvSpPr>
          <p:nvPr>
            <p:ph sz="quarter" idx="15" hasCustomPrompt="1"/>
          </p:nvPr>
        </p:nvSpPr>
        <p:spPr>
          <a:xfrm>
            <a:off x="621663" y="6018786"/>
            <a:ext cx="10899776" cy="225422"/>
          </a:xfrm>
        </p:spPr>
        <p:txBody>
          <a:bodyPr/>
          <a:lstStyle>
            <a:lvl1pPr marL="0" indent="0" algn="r">
              <a:buFontTx/>
              <a:buNone/>
              <a:defRPr sz="1600" baseline="0">
                <a:solidFill>
                  <a:schemeClr val="tx1"/>
                </a:solidFill>
              </a:defRPr>
            </a:lvl1pPr>
          </a:lstStyle>
          <a:p>
            <a:pPr lvl="0"/>
            <a:r>
              <a:rPr lang="en-US" dirty="0"/>
              <a:t> email contact info</a:t>
            </a:r>
          </a:p>
        </p:txBody>
      </p:sp>
      <p:sp>
        <p:nvSpPr>
          <p:cNvPr id="14" name="Text Placeholder 42">
            <a:extLst>
              <a:ext uri="{FF2B5EF4-FFF2-40B4-BE49-F238E27FC236}">
                <a16:creationId xmlns:a16="http://schemas.microsoft.com/office/drawing/2014/main" id="{4E092905-0BFE-3603-E5D0-93594D1AB4E0}"/>
              </a:ext>
            </a:extLst>
          </p:cNvPr>
          <p:cNvSpPr>
            <a:spLocks noGrp="1"/>
          </p:cNvSpPr>
          <p:nvPr>
            <p:ph type="body" sz="quarter" idx="17" hasCustomPrompt="1"/>
          </p:nvPr>
        </p:nvSpPr>
        <p:spPr>
          <a:xfrm>
            <a:off x="621663" y="5710775"/>
            <a:ext cx="10899776" cy="226977"/>
          </a:xfrm>
        </p:spPr>
        <p:txBody>
          <a:bodyPr/>
          <a:lstStyle>
            <a:lvl1pPr marL="0" indent="0" algn="r">
              <a:buFontTx/>
              <a:buNone/>
              <a:defRPr sz="1600" b="0" i="0" cap="all" baseline="0">
                <a:solidFill>
                  <a:schemeClr val="accent5"/>
                </a:solidFill>
                <a:latin typeface="+mj-lt"/>
              </a:defRPr>
            </a:lvl1pPr>
            <a:lvl2pPr marL="457189" indent="0">
              <a:buFontTx/>
              <a:buNone/>
              <a:defRPr sz="2400" baseline="0">
                <a:solidFill>
                  <a:schemeClr val="bg1"/>
                </a:solidFill>
                <a:latin typeface="+mj-lt"/>
              </a:defRPr>
            </a:lvl2pPr>
            <a:lvl3pPr marL="914377" indent="0">
              <a:buFontTx/>
              <a:buNone/>
              <a:defRPr sz="2400" baseline="0">
                <a:solidFill>
                  <a:schemeClr val="bg1"/>
                </a:solidFill>
                <a:latin typeface="+mj-lt"/>
              </a:defRPr>
            </a:lvl3pPr>
            <a:lvl4pPr marL="1371566" indent="0">
              <a:buFontTx/>
              <a:buNone/>
              <a:defRPr sz="2400" baseline="0">
                <a:solidFill>
                  <a:schemeClr val="bg1"/>
                </a:solidFill>
                <a:latin typeface="+mj-lt"/>
              </a:defRPr>
            </a:lvl4pPr>
            <a:lvl5pPr marL="1828754" indent="0">
              <a:buFontTx/>
              <a:buNone/>
              <a:defRPr sz="2400" baseline="0">
                <a:solidFill>
                  <a:schemeClr val="bg1"/>
                </a:solidFill>
                <a:latin typeface="+mj-lt"/>
              </a:defRPr>
            </a:lvl5pPr>
          </a:lstStyle>
          <a:p>
            <a:pPr lvl="0"/>
            <a:r>
              <a:rPr lang="en-US" dirty="0"/>
              <a:t>Affiliation</a:t>
            </a:r>
          </a:p>
        </p:txBody>
      </p:sp>
      <p:cxnSp>
        <p:nvCxnSpPr>
          <p:cNvPr id="18" name="Straight Connector 17">
            <a:extLst>
              <a:ext uri="{FF2B5EF4-FFF2-40B4-BE49-F238E27FC236}">
                <a16:creationId xmlns:a16="http://schemas.microsoft.com/office/drawing/2014/main" id="{EDAD974D-F53F-FB56-CD49-15F24E358C1D}"/>
              </a:ext>
            </a:extLst>
          </p:cNvPr>
          <p:cNvCxnSpPr>
            <a:cxnSpLocks/>
          </p:cNvCxnSpPr>
          <p:nvPr userDrawn="1"/>
        </p:nvCxnSpPr>
        <p:spPr>
          <a:xfrm>
            <a:off x="8778240" y="5193557"/>
            <a:ext cx="2743616" cy="0"/>
          </a:xfrm>
          <a:prstGeom prst="line">
            <a:avLst/>
          </a:prstGeom>
          <a:ln w="50800">
            <a:solidFill>
              <a:srgbClr val="E2C720"/>
            </a:solidFill>
          </a:ln>
        </p:spPr>
        <p:style>
          <a:lnRef idx="1">
            <a:schemeClr val="dk1"/>
          </a:lnRef>
          <a:fillRef idx="0">
            <a:schemeClr val="dk1"/>
          </a:fillRef>
          <a:effectRef idx="0">
            <a:schemeClr val="dk1"/>
          </a:effectRef>
          <a:fontRef idx="minor">
            <a:schemeClr val="tx1"/>
          </a:fontRef>
        </p:style>
      </p:cxnSp>
      <p:sp>
        <p:nvSpPr>
          <p:cNvPr id="19" name="Content Placeholder 2">
            <a:extLst>
              <a:ext uri="{FF2B5EF4-FFF2-40B4-BE49-F238E27FC236}">
                <a16:creationId xmlns:a16="http://schemas.microsoft.com/office/drawing/2014/main" id="{ADDBBFB9-14EC-FB85-4D64-FC8E26F9B94C}"/>
              </a:ext>
            </a:extLst>
          </p:cNvPr>
          <p:cNvSpPr>
            <a:spLocks noGrp="1"/>
          </p:cNvSpPr>
          <p:nvPr>
            <p:ph idx="1"/>
          </p:nvPr>
        </p:nvSpPr>
        <p:spPr>
          <a:xfrm>
            <a:off x="621792" y="1249501"/>
            <a:ext cx="10899648" cy="3738869"/>
          </a:xfrm>
        </p:spPr>
        <p:txBody>
          <a:bodyPr/>
          <a:lstStyle>
            <a:lvl1pPr marL="342891" indent="-342891">
              <a:buFont typeface="Arial" panose="020B0604020202020204" pitchFamily="34" charset="0"/>
              <a:buChar char="•"/>
              <a:defRPr sz="2400" baseline="0">
                <a:solidFill>
                  <a:schemeClr val="bg1"/>
                </a:solidFill>
              </a:defRPr>
            </a:lvl1pPr>
            <a:lvl2pPr marL="685783" indent="-228594">
              <a:buFont typeface="Arial" panose="020B0604020202020204" pitchFamily="34" charset="0"/>
              <a:buChar char="•"/>
              <a:defRPr sz="2000" baseline="0">
                <a:solidFill>
                  <a:schemeClr val="bg1"/>
                </a:solidFill>
              </a:defRPr>
            </a:lvl2pPr>
            <a:lvl3pPr marL="1142971" indent="-228594">
              <a:buFont typeface="Arial" panose="020B0604020202020204" pitchFamily="34" charset="0"/>
              <a:buChar char="•"/>
              <a:defRPr sz="1800" baseline="0">
                <a:solidFill>
                  <a:schemeClr val="bg1"/>
                </a:solidFill>
              </a:defRPr>
            </a:lvl3pPr>
            <a:lvl4pPr marL="1600160" indent="-228594">
              <a:buFont typeface="Arial" panose="020B0604020202020204" pitchFamily="34" charset="0"/>
              <a:buChar char="•"/>
              <a:defRPr sz="1600" baseline="0">
                <a:solidFill>
                  <a:schemeClr val="bg1"/>
                </a:solidFill>
              </a:defRPr>
            </a:lvl4pPr>
            <a:lvl5pPr marL="2057349" indent="-228594">
              <a:buFont typeface="Arial" panose="020B0604020202020204" pitchFamily="34" charset="0"/>
              <a:buChar char="•"/>
              <a:defRPr sz="1400" baseline="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E83E614A-030A-A112-27D1-85AE6588F92F}"/>
              </a:ext>
            </a:extLst>
          </p:cNvPr>
          <p:cNvPicPr>
            <a:picLocks noChangeAspect="1"/>
          </p:cNvPicPr>
          <p:nvPr userDrawn="1"/>
        </p:nvPicPr>
        <p:blipFill>
          <a:blip r:embed="rId3"/>
          <a:stretch>
            <a:fillRect/>
          </a:stretch>
        </p:blipFill>
        <p:spPr>
          <a:xfrm>
            <a:off x="90584" y="6349151"/>
            <a:ext cx="484187" cy="432167"/>
          </a:xfrm>
          <a:prstGeom prst="rect">
            <a:avLst/>
          </a:prstGeom>
        </p:spPr>
      </p:pic>
    </p:spTree>
    <p:extLst>
      <p:ext uri="{BB962C8B-B14F-4D97-AF65-F5344CB8AC3E}">
        <p14:creationId xmlns:p14="http://schemas.microsoft.com/office/powerpoint/2010/main" val="3492746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AEAF2E5-1097-E56B-BA3B-92A3B8477985}"/>
              </a:ext>
            </a:extLst>
          </p:cNvPr>
          <p:cNvSpPr>
            <a:spLocks noGrp="1"/>
          </p:cNvSpPr>
          <p:nvPr>
            <p:ph type="subTitle" idx="1" hasCustomPrompt="1"/>
          </p:nvPr>
        </p:nvSpPr>
        <p:spPr>
          <a:xfrm>
            <a:off x="621793" y="3880537"/>
            <a:ext cx="7370763" cy="342899"/>
          </a:xfrm>
        </p:spPr>
        <p:txBody>
          <a:bodyPr/>
          <a:lstStyle>
            <a:lvl1pPr marL="0" indent="0" algn="l">
              <a:buNone/>
              <a:defRPr sz="2400" b="0" i="0" baseline="0">
                <a:solidFill>
                  <a:srgbClr val="0066B3"/>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a:t>
            </a:r>
          </a:p>
        </p:txBody>
      </p:sp>
      <p:pic>
        <p:nvPicPr>
          <p:cNvPr id="9" name="Picture 8">
            <a:extLst>
              <a:ext uri="{FF2B5EF4-FFF2-40B4-BE49-F238E27FC236}">
                <a16:creationId xmlns:a16="http://schemas.microsoft.com/office/drawing/2014/main" id="{EE71D1A2-9A18-A9EC-DE68-6244185DA840}"/>
              </a:ext>
            </a:extLst>
          </p:cNvPr>
          <p:cNvPicPr>
            <a:picLocks noChangeAspect="1"/>
          </p:cNvPicPr>
          <p:nvPr userDrawn="1"/>
        </p:nvPicPr>
        <p:blipFill rotWithShape="1">
          <a:blip r:embed="rId2"/>
          <a:srcRect t="15663" r="11414"/>
          <a:stretch/>
        </p:blipFill>
        <p:spPr>
          <a:xfrm>
            <a:off x="7992558" y="0"/>
            <a:ext cx="4199444" cy="3568464"/>
          </a:xfrm>
          <a:prstGeom prst="rect">
            <a:avLst/>
          </a:prstGeom>
          <a:effectLst>
            <a:outerShdw blurRad="50800" dist="50800" dir="5400000" algn="ctr" rotWithShape="0">
              <a:srgbClr val="000000">
                <a:alpha val="0"/>
              </a:srgbClr>
            </a:outerShdw>
          </a:effectLst>
        </p:spPr>
      </p:pic>
      <p:cxnSp>
        <p:nvCxnSpPr>
          <p:cNvPr id="11" name="Straight Connector 10">
            <a:extLst>
              <a:ext uri="{FF2B5EF4-FFF2-40B4-BE49-F238E27FC236}">
                <a16:creationId xmlns:a16="http://schemas.microsoft.com/office/drawing/2014/main" id="{7D758773-20C7-10AE-754A-19BE0CFF5D43}"/>
              </a:ext>
            </a:extLst>
          </p:cNvPr>
          <p:cNvCxnSpPr>
            <a:cxnSpLocks/>
          </p:cNvCxnSpPr>
          <p:nvPr userDrawn="1"/>
        </p:nvCxnSpPr>
        <p:spPr>
          <a:xfrm>
            <a:off x="621791" y="3651466"/>
            <a:ext cx="2743616" cy="0"/>
          </a:xfrm>
          <a:prstGeom prst="line">
            <a:avLst/>
          </a:prstGeom>
          <a:ln w="50800">
            <a:solidFill>
              <a:srgbClr val="E2C720"/>
            </a:solidFill>
          </a:ln>
        </p:spPr>
        <p:style>
          <a:lnRef idx="1">
            <a:schemeClr val="dk1"/>
          </a:lnRef>
          <a:fillRef idx="0">
            <a:schemeClr val="dk1"/>
          </a:fillRef>
          <a:effectRef idx="0">
            <a:schemeClr val="dk1"/>
          </a:effectRef>
          <a:fontRef idx="minor">
            <a:schemeClr val="tx1"/>
          </a:fontRef>
        </p:style>
      </p:cxnSp>
      <p:pic>
        <p:nvPicPr>
          <p:cNvPr id="15" name="Picture 14">
            <a:hlinkClick r:id="rId3"/>
            <a:extLst>
              <a:ext uri="{FF2B5EF4-FFF2-40B4-BE49-F238E27FC236}">
                <a16:creationId xmlns:a16="http://schemas.microsoft.com/office/drawing/2014/main" id="{9B35AAD9-5749-447F-EF46-11582E1218A4}"/>
              </a:ext>
            </a:extLst>
          </p:cNvPr>
          <p:cNvPicPr>
            <a:picLocks noChangeAspect="1"/>
          </p:cNvPicPr>
          <p:nvPr userDrawn="1"/>
        </p:nvPicPr>
        <p:blipFill>
          <a:blip r:embed="rId4"/>
          <a:srcRect/>
          <a:stretch/>
        </p:blipFill>
        <p:spPr>
          <a:xfrm>
            <a:off x="8884613" y="6214772"/>
            <a:ext cx="2889164" cy="198276"/>
          </a:xfrm>
          <a:prstGeom prst="rect">
            <a:avLst/>
          </a:prstGeom>
        </p:spPr>
      </p:pic>
      <p:pic>
        <p:nvPicPr>
          <p:cNvPr id="16" name="Picture 15">
            <a:extLst>
              <a:ext uri="{FF2B5EF4-FFF2-40B4-BE49-F238E27FC236}">
                <a16:creationId xmlns:a16="http://schemas.microsoft.com/office/drawing/2014/main" id="{CBAD670D-FE83-B30A-179E-971E5947E9A4}"/>
              </a:ext>
            </a:extLst>
          </p:cNvPr>
          <p:cNvPicPr>
            <a:picLocks noChangeAspect="1"/>
          </p:cNvPicPr>
          <p:nvPr userDrawn="1"/>
        </p:nvPicPr>
        <p:blipFill>
          <a:blip r:embed="rId2"/>
          <a:srcRect/>
          <a:stretch/>
        </p:blipFill>
        <p:spPr>
          <a:xfrm>
            <a:off x="7992557" y="5959763"/>
            <a:ext cx="793551" cy="708294"/>
          </a:xfrm>
          <a:prstGeom prst="rect">
            <a:avLst/>
          </a:prstGeom>
        </p:spPr>
      </p:pic>
      <p:sp>
        <p:nvSpPr>
          <p:cNvPr id="30" name="Title 29">
            <a:extLst>
              <a:ext uri="{FF2B5EF4-FFF2-40B4-BE49-F238E27FC236}">
                <a16:creationId xmlns:a16="http://schemas.microsoft.com/office/drawing/2014/main" id="{9AD8EA89-2F7B-EA4E-9EAD-E51EAE48C3BF}"/>
              </a:ext>
            </a:extLst>
          </p:cNvPr>
          <p:cNvSpPr>
            <a:spLocks noGrp="1"/>
          </p:cNvSpPr>
          <p:nvPr>
            <p:ph type="title" hasCustomPrompt="1"/>
          </p:nvPr>
        </p:nvSpPr>
        <p:spPr>
          <a:xfrm>
            <a:off x="621793" y="1631384"/>
            <a:ext cx="7370763" cy="1899566"/>
          </a:xfrm>
        </p:spPr>
        <p:txBody>
          <a:bodyPr/>
          <a:lstStyle>
            <a:lvl1pPr>
              <a:defRPr sz="6000" baseline="0">
                <a:solidFill>
                  <a:srgbClr val="0066B3"/>
                </a:solidFill>
              </a:defRPr>
            </a:lvl1pPr>
          </a:lstStyle>
          <a:p>
            <a:r>
              <a:rPr lang="en-US" dirty="0"/>
              <a:t>Title Slide DTC</a:t>
            </a:r>
            <a:br>
              <a:rPr lang="en-US" dirty="0"/>
            </a:br>
            <a:r>
              <a:rPr lang="en-US" dirty="0"/>
              <a:t>Template</a:t>
            </a:r>
          </a:p>
        </p:txBody>
      </p:sp>
      <p:sp>
        <p:nvSpPr>
          <p:cNvPr id="43" name="Text Placeholder 42">
            <a:extLst>
              <a:ext uri="{FF2B5EF4-FFF2-40B4-BE49-F238E27FC236}">
                <a16:creationId xmlns:a16="http://schemas.microsoft.com/office/drawing/2014/main" id="{FA637540-C2CE-6D82-7DE6-923E1195EA5D}"/>
              </a:ext>
            </a:extLst>
          </p:cNvPr>
          <p:cNvSpPr>
            <a:spLocks noGrp="1"/>
          </p:cNvSpPr>
          <p:nvPr>
            <p:ph type="body" sz="quarter" idx="12" hasCustomPrompt="1"/>
          </p:nvPr>
        </p:nvSpPr>
        <p:spPr>
          <a:xfrm>
            <a:off x="621791" y="4305481"/>
            <a:ext cx="7370763" cy="403262"/>
          </a:xfrm>
        </p:spPr>
        <p:txBody>
          <a:bodyPr/>
          <a:lstStyle>
            <a:lvl1pPr marL="0" indent="0">
              <a:buFontTx/>
              <a:buNone/>
              <a:defRPr sz="1600" b="0" i="0" cap="all" baseline="0">
                <a:solidFill>
                  <a:schemeClr val="accent5"/>
                </a:solidFill>
                <a:latin typeface="+mj-lt"/>
              </a:defRPr>
            </a:lvl1pPr>
            <a:lvl2pPr marL="457189" indent="0">
              <a:buFontTx/>
              <a:buNone/>
              <a:defRPr sz="2400" baseline="0">
                <a:solidFill>
                  <a:schemeClr val="bg1"/>
                </a:solidFill>
                <a:latin typeface="+mj-lt"/>
              </a:defRPr>
            </a:lvl2pPr>
            <a:lvl3pPr marL="914377" indent="0">
              <a:buFontTx/>
              <a:buNone/>
              <a:defRPr sz="2400" baseline="0">
                <a:solidFill>
                  <a:schemeClr val="bg1"/>
                </a:solidFill>
                <a:latin typeface="+mj-lt"/>
              </a:defRPr>
            </a:lvl3pPr>
            <a:lvl4pPr marL="1371566" indent="0">
              <a:buFontTx/>
              <a:buNone/>
              <a:defRPr sz="2400" baseline="0">
                <a:solidFill>
                  <a:schemeClr val="bg1"/>
                </a:solidFill>
                <a:latin typeface="+mj-lt"/>
              </a:defRPr>
            </a:lvl4pPr>
            <a:lvl5pPr marL="1828754" indent="0">
              <a:buFontTx/>
              <a:buNone/>
              <a:defRPr sz="2400" baseline="0">
                <a:solidFill>
                  <a:schemeClr val="bg1"/>
                </a:solidFill>
                <a:latin typeface="+mj-lt"/>
              </a:defRPr>
            </a:lvl5pPr>
          </a:lstStyle>
          <a:p>
            <a:pPr lvl="0"/>
            <a:r>
              <a:rPr lang="en-US" dirty="0"/>
              <a:t>Affiliation</a:t>
            </a:r>
          </a:p>
        </p:txBody>
      </p:sp>
      <p:sp>
        <p:nvSpPr>
          <p:cNvPr id="45" name="Content Placeholder 44">
            <a:extLst>
              <a:ext uri="{FF2B5EF4-FFF2-40B4-BE49-F238E27FC236}">
                <a16:creationId xmlns:a16="http://schemas.microsoft.com/office/drawing/2014/main" id="{DCB9D45C-40E2-A750-DE6B-A0337533378C}"/>
              </a:ext>
            </a:extLst>
          </p:cNvPr>
          <p:cNvSpPr>
            <a:spLocks noGrp="1"/>
          </p:cNvSpPr>
          <p:nvPr>
            <p:ph sz="quarter" idx="13" hasCustomPrompt="1"/>
          </p:nvPr>
        </p:nvSpPr>
        <p:spPr>
          <a:xfrm>
            <a:off x="621792" y="4864155"/>
            <a:ext cx="7370763" cy="363538"/>
          </a:xfrm>
        </p:spPr>
        <p:txBody>
          <a:bodyPr/>
          <a:lstStyle>
            <a:lvl1pPr marL="0" indent="0">
              <a:buFontTx/>
              <a:buNone/>
              <a:defRPr sz="1600" baseline="0">
                <a:solidFill>
                  <a:srgbClr val="0066B3"/>
                </a:solidFill>
              </a:defRPr>
            </a:lvl1pPr>
          </a:lstStyle>
          <a:p>
            <a:pPr lvl="0"/>
            <a:r>
              <a:rPr lang="en-US" dirty="0"/>
              <a:t>Month Day, Year</a:t>
            </a:r>
          </a:p>
        </p:txBody>
      </p:sp>
    </p:spTree>
    <p:extLst>
      <p:ext uri="{BB962C8B-B14F-4D97-AF65-F5344CB8AC3E}">
        <p14:creationId xmlns:p14="http://schemas.microsoft.com/office/powerpoint/2010/main" val="3936276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Top Photo">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AEAF2E5-1097-E56B-BA3B-92A3B8477985}"/>
              </a:ext>
            </a:extLst>
          </p:cNvPr>
          <p:cNvSpPr>
            <a:spLocks noGrp="1"/>
          </p:cNvSpPr>
          <p:nvPr>
            <p:ph type="subTitle" idx="1" hasCustomPrompt="1"/>
          </p:nvPr>
        </p:nvSpPr>
        <p:spPr>
          <a:xfrm>
            <a:off x="621792" y="4523325"/>
            <a:ext cx="10924032" cy="342899"/>
          </a:xfrm>
        </p:spPr>
        <p:txBody>
          <a:bodyPr/>
          <a:lstStyle>
            <a:lvl1pPr marL="0" indent="0" algn="l">
              <a:buNone/>
              <a:defRPr sz="2400" b="0" i="0" baseline="0">
                <a:solidFill>
                  <a:srgbClr val="0066B3"/>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a:t>
            </a:r>
          </a:p>
        </p:txBody>
      </p:sp>
      <p:cxnSp>
        <p:nvCxnSpPr>
          <p:cNvPr id="11" name="Straight Connector 10">
            <a:extLst>
              <a:ext uri="{FF2B5EF4-FFF2-40B4-BE49-F238E27FC236}">
                <a16:creationId xmlns:a16="http://schemas.microsoft.com/office/drawing/2014/main" id="{7D758773-20C7-10AE-754A-19BE0CFF5D43}"/>
              </a:ext>
            </a:extLst>
          </p:cNvPr>
          <p:cNvCxnSpPr>
            <a:cxnSpLocks/>
          </p:cNvCxnSpPr>
          <p:nvPr userDrawn="1"/>
        </p:nvCxnSpPr>
        <p:spPr>
          <a:xfrm>
            <a:off x="621792" y="4416346"/>
            <a:ext cx="2743616" cy="0"/>
          </a:xfrm>
          <a:prstGeom prst="line">
            <a:avLst/>
          </a:prstGeom>
          <a:ln w="50800">
            <a:solidFill>
              <a:srgbClr val="E2C720"/>
            </a:solidFill>
          </a:ln>
        </p:spPr>
        <p:style>
          <a:lnRef idx="1">
            <a:schemeClr val="dk1"/>
          </a:lnRef>
          <a:fillRef idx="0">
            <a:schemeClr val="dk1"/>
          </a:fillRef>
          <a:effectRef idx="0">
            <a:schemeClr val="dk1"/>
          </a:effectRef>
          <a:fontRef idx="minor">
            <a:schemeClr val="tx1"/>
          </a:fontRef>
        </p:style>
      </p:cxnSp>
      <p:pic>
        <p:nvPicPr>
          <p:cNvPr id="15" name="Picture 14">
            <a:hlinkClick r:id="rId2"/>
            <a:extLst>
              <a:ext uri="{FF2B5EF4-FFF2-40B4-BE49-F238E27FC236}">
                <a16:creationId xmlns:a16="http://schemas.microsoft.com/office/drawing/2014/main" id="{9B35AAD9-5749-447F-EF46-11582E1218A4}"/>
              </a:ext>
            </a:extLst>
          </p:cNvPr>
          <p:cNvPicPr>
            <a:picLocks noChangeAspect="1"/>
          </p:cNvPicPr>
          <p:nvPr userDrawn="1"/>
        </p:nvPicPr>
        <p:blipFill>
          <a:blip r:embed="rId3"/>
          <a:srcRect/>
          <a:stretch/>
        </p:blipFill>
        <p:spPr>
          <a:xfrm>
            <a:off x="8884613" y="6214772"/>
            <a:ext cx="2889164" cy="198276"/>
          </a:xfrm>
          <a:prstGeom prst="rect">
            <a:avLst/>
          </a:prstGeom>
        </p:spPr>
      </p:pic>
      <p:pic>
        <p:nvPicPr>
          <p:cNvPr id="16" name="Picture 15">
            <a:extLst>
              <a:ext uri="{FF2B5EF4-FFF2-40B4-BE49-F238E27FC236}">
                <a16:creationId xmlns:a16="http://schemas.microsoft.com/office/drawing/2014/main" id="{CBAD670D-FE83-B30A-179E-971E5947E9A4}"/>
              </a:ext>
            </a:extLst>
          </p:cNvPr>
          <p:cNvPicPr>
            <a:picLocks noChangeAspect="1"/>
          </p:cNvPicPr>
          <p:nvPr userDrawn="1"/>
        </p:nvPicPr>
        <p:blipFill>
          <a:blip r:embed="rId4"/>
          <a:srcRect/>
          <a:stretch/>
        </p:blipFill>
        <p:spPr>
          <a:xfrm>
            <a:off x="7992557" y="5959763"/>
            <a:ext cx="793551" cy="708294"/>
          </a:xfrm>
          <a:prstGeom prst="rect">
            <a:avLst/>
          </a:prstGeom>
        </p:spPr>
      </p:pic>
      <p:sp>
        <p:nvSpPr>
          <p:cNvPr id="30" name="Title 29">
            <a:extLst>
              <a:ext uri="{FF2B5EF4-FFF2-40B4-BE49-F238E27FC236}">
                <a16:creationId xmlns:a16="http://schemas.microsoft.com/office/drawing/2014/main" id="{9AD8EA89-2F7B-EA4E-9EAD-E51EAE48C3BF}"/>
              </a:ext>
            </a:extLst>
          </p:cNvPr>
          <p:cNvSpPr>
            <a:spLocks noGrp="1"/>
          </p:cNvSpPr>
          <p:nvPr>
            <p:ph type="title" hasCustomPrompt="1"/>
          </p:nvPr>
        </p:nvSpPr>
        <p:spPr>
          <a:xfrm>
            <a:off x="621794" y="3256318"/>
            <a:ext cx="10924031" cy="1092302"/>
          </a:xfrm>
        </p:spPr>
        <p:txBody>
          <a:bodyPr/>
          <a:lstStyle>
            <a:lvl1pPr>
              <a:defRPr sz="6000" baseline="0">
                <a:solidFill>
                  <a:srgbClr val="0066B3"/>
                </a:solidFill>
              </a:defRPr>
            </a:lvl1pPr>
          </a:lstStyle>
          <a:p>
            <a:r>
              <a:rPr lang="en-US" dirty="0"/>
              <a:t>Title Slide DTC Template</a:t>
            </a:r>
          </a:p>
        </p:txBody>
      </p:sp>
      <p:sp>
        <p:nvSpPr>
          <p:cNvPr id="43" name="Text Placeholder 42">
            <a:extLst>
              <a:ext uri="{FF2B5EF4-FFF2-40B4-BE49-F238E27FC236}">
                <a16:creationId xmlns:a16="http://schemas.microsoft.com/office/drawing/2014/main" id="{FA637540-C2CE-6D82-7DE6-923E1195EA5D}"/>
              </a:ext>
            </a:extLst>
          </p:cNvPr>
          <p:cNvSpPr>
            <a:spLocks noGrp="1"/>
          </p:cNvSpPr>
          <p:nvPr>
            <p:ph type="body" sz="quarter" idx="12" hasCustomPrompt="1"/>
          </p:nvPr>
        </p:nvSpPr>
        <p:spPr>
          <a:xfrm>
            <a:off x="621792" y="4935229"/>
            <a:ext cx="10924032" cy="403262"/>
          </a:xfrm>
        </p:spPr>
        <p:txBody>
          <a:bodyPr/>
          <a:lstStyle>
            <a:lvl1pPr marL="0" indent="0">
              <a:buFontTx/>
              <a:buNone/>
              <a:defRPr sz="1600" b="0" i="0" cap="all" baseline="0">
                <a:solidFill>
                  <a:srgbClr val="898989"/>
                </a:solidFill>
                <a:latin typeface="+mj-lt"/>
              </a:defRPr>
            </a:lvl1pPr>
            <a:lvl2pPr marL="457189" indent="0">
              <a:buFontTx/>
              <a:buNone/>
              <a:defRPr sz="2400" baseline="0">
                <a:solidFill>
                  <a:schemeClr val="bg1"/>
                </a:solidFill>
                <a:latin typeface="+mj-lt"/>
              </a:defRPr>
            </a:lvl2pPr>
            <a:lvl3pPr marL="914377" indent="0">
              <a:buFontTx/>
              <a:buNone/>
              <a:defRPr sz="2400" baseline="0">
                <a:solidFill>
                  <a:schemeClr val="bg1"/>
                </a:solidFill>
                <a:latin typeface="+mj-lt"/>
              </a:defRPr>
            </a:lvl3pPr>
            <a:lvl4pPr marL="1371566" indent="0">
              <a:buFontTx/>
              <a:buNone/>
              <a:defRPr sz="2400" baseline="0">
                <a:solidFill>
                  <a:schemeClr val="bg1"/>
                </a:solidFill>
                <a:latin typeface="+mj-lt"/>
              </a:defRPr>
            </a:lvl4pPr>
            <a:lvl5pPr marL="1828754" indent="0">
              <a:buFontTx/>
              <a:buNone/>
              <a:defRPr sz="2400" baseline="0">
                <a:solidFill>
                  <a:schemeClr val="bg1"/>
                </a:solidFill>
                <a:latin typeface="+mj-lt"/>
              </a:defRPr>
            </a:lvl5pPr>
          </a:lstStyle>
          <a:p>
            <a:pPr marL="0" marR="0" lvl="0" indent="0" algn="l" defTabSz="914377" rtl="0" eaLnBrk="1" fontAlgn="auto" latinLnBrk="0" hangingPunct="1">
              <a:lnSpc>
                <a:spcPct val="90000"/>
              </a:lnSpc>
              <a:spcBef>
                <a:spcPts val="1000"/>
              </a:spcBef>
              <a:spcAft>
                <a:spcPts val="0"/>
              </a:spcAft>
              <a:buClrTx/>
              <a:buSzTx/>
              <a:buFontTx/>
              <a:buNone/>
              <a:tabLst/>
              <a:defRPr/>
            </a:pPr>
            <a:r>
              <a:rPr lang="en-US" dirty="0"/>
              <a:t>Affiliation</a:t>
            </a:r>
          </a:p>
          <a:p>
            <a:pPr lvl="0"/>
            <a:endParaRPr lang="en-US" dirty="0"/>
          </a:p>
        </p:txBody>
      </p:sp>
      <p:sp>
        <p:nvSpPr>
          <p:cNvPr id="45" name="Content Placeholder 44">
            <a:extLst>
              <a:ext uri="{FF2B5EF4-FFF2-40B4-BE49-F238E27FC236}">
                <a16:creationId xmlns:a16="http://schemas.microsoft.com/office/drawing/2014/main" id="{DCB9D45C-40E2-A750-DE6B-A0337533378C}"/>
              </a:ext>
            </a:extLst>
          </p:cNvPr>
          <p:cNvSpPr>
            <a:spLocks noGrp="1"/>
          </p:cNvSpPr>
          <p:nvPr>
            <p:ph sz="quarter" idx="13" hasCustomPrompt="1"/>
          </p:nvPr>
        </p:nvSpPr>
        <p:spPr>
          <a:xfrm>
            <a:off x="621794" y="5506942"/>
            <a:ext cx="10924031" cy="363538"/>
          </a:xfrm>
        </p:spPr>
        <p:txBody>
          <a:bodyPr/>
          <a:lstStyle>
            <a:lvl1pPr marL="0" indent="0">
              <a:buFontTx/>
              <a:buNone/>
              <a:defRPr sz="1600" baseline="0">
                <a:solidFill>
                  <a:srgbClr val="0066B3"/>
                </a:solidFill>
              </a:defRPr>
            </a:lvl1pPr>
          </a:lstStyle>
          <a:p>
            <a:pPr lvl="0"/>
            <a:r>
              <a:rPr lang="en-US" dirty="0"/>
              <a:t>Month Day, Year</a:t>
            </a:r>
          </a:p>
        </p:txBody>
      </p:sp>
      <p:sp>
        <p:nvSpPr>
          <p:cNvPr id="4" name="Picture Placeholder 3">
            <a:extLst>
              <a:ext uri="{FF2B5EF4-FFF2-40B4-BE49-F238E27FC236}">
                <a16:creationId xmlns:a16="http://schemas.microsoft.com/office/drawing/2014/main" id="{540F5D08-5945-DE67-8EF0-484CE42C3F87}"/>
              </a:ext>
            </a:extLst>
          </p:cNvPr>
          <p:cNvSpPr>
            <a:spLocks noGrp="1"/>
          </p:cNvSpPr>
          <p:nvPr>
            <p:ph type="pic" sz="quarter" idx="14"/>
          </p:nvPr>
        </p:nvSpPr>
        <p:spPr>
          <a:xfrm>
            <a:off x="0" y="0"/>
            <a:ext cx="12192000" cy="2882900"/>
          </a:xfrm>
        </p:spPr>
        <p:txBody>
          <a:bodyPr/>
          <a:lstStyle>
            <a:lvl1pPr marL="0" indent="0">
              <a:buFontTx/>
              <a:buNone/>
              <a:defRPr sz="2000" baseline="0">
                <a:solidFill>
                  <a:srgbClr val="0066B3"/>
                </a:solidFill>
              </a:defRPr>
            </a:lvl1pPr>
          </a:lstStyle>
          <a:p>
            <a:r>
              <a:rPr lang="en-US" dirty="0"/>
              <a:t>Click icon to add picture</a:t>
            </a:r>
          </a:p>
        </p:txBody>
      </p:sp>
    </p:spTree>
    <p:extLst>
      <p:ext uri="{BB962C8B-B14F-4D97-AF65-F5344CB8AC3E}">
        <p14:creationId xmlns:p14="http://schemas.microsoft.com/office/powerpoint/2010/main" val="2689272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Authors Slide after Title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36A4F-03D2-1C84-CC2E-FEE3EF20ED67}"/>
              </a:ext>
            </a:extLst>
          </p:cNvPr>
          <p:cNvSpPr>
            <a:spLocks noGrp="1"/>
          </p:cNvSpPr>
          <p:nvPr>
            <p:ph type="title" hasCustomPrompt="1"/>
          </p:nvPr>
        </p:nvSpPr>
        <p:spPr>
          <a:xfrm>
            <a:off x="621793" y="457202"/>
            <a:ext cx="10899647" cy="442913"/>
          </a:xfrm>
        </p:spPr>
        <p:txBody>
          <a:bodyPr anchor="b"/>
          <a:lstStyle>
            <a:lvl1pPr>
              <a:defRPr sz="3200"/>
            </a:lvl1pPr>
          </a:lstStyle>
          <a:p>
            <a:r>
              <a:rPr lang="en-US" dirty="0"/>
              <a:t>Co-Author Slide, Repeat Title here</a:t>
            </a:r>
          </a:p>
        </p:txBody>
      </p:sp>
      <p:sp>
        <p:nvSpPr>
          <p:cNvPr id="4" name="Text Placeholder 3">
            <a:extLst>
              <a:ext uri="{FF2B5EF4-FFF2-40B4-BE49-F238E27FC236}">
                <a16:creationId xmlns:a16="http://schemas.microsoft.com/office/drawing/2014/main" id="{CAC5761F-2539-DED1-67C2-80B78223ED3B}"/>
              </a:ext>
            </a:extLst>
          </p:cNvPr>
          <p:cNvSpPr>
            <a:spLocks noGrp="1"/>
          </p:cNvSpPr>
          <p:nvPr>
            <p:ph type="body" sz="half" idx="2" hasCustomPrompt="1"/>
          </p:nvPr>
        </p:nvSpPr>
        <p:spPr>
          <a:xfrm>
            <a:off x="621792" y="1602787"/>
            <a:ext cx="5398008" cy="446438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Name, Affiliation</a:t>
            </a:r>
          </a:p>
          <a:p>
            <a:pPr marL="0" marR="0" lvl="0" indent="0" algn="l" defTabSz="914377" rtl="0" eaLnBrk="1" fontAlgn="auto" latinLnBrk="0" hangingPunct="1">
              <a:lnSpc>
                <a:spcPct val="90000"/>
              </a:lnSpc>
              <a:spcBef>
                <a:spcPts val="1000"/>
              </a:spcBef>
              <a:spcAft>
                <a:spcPts val="0"/>
              </a:spcAft>
              <a:buClrTx/>
              <a:buSzTx/>
              <a:buFontTx/>
              <a:buNone/>
              <a:tabLst/>
              <a:defRPr/>
            </a:pPr>
            <a:r>
              <a:rPr lang="en-US" dirty="0"/>
              <a:t>Name, Affiliation</a:t>
            </a:r>
          </a:p>
          <a:p>
            <a:pPr marL="0" marR="0" lvl="0" indent="0" algn="l" defTabSz="914377" rtl="0" eaLnBrk="1" fontAlgn="auto" latinLnBrk="0" hangingPunct="1">
              <a:lnSpc>
                <a:spcPct val="90000"/>
              </a:lnSpc>
              <a:spcBef>
                <a:spcPts val="1000"/>
              </a:spcBef>
              <a:spcAft>
                <a:spcPts val="0"/>
              </a:spcAft>
              <a:buClrTx/>
              <a:buSzTx/>
              <a:buFontTx/>
              <a:buNone/>
              <a:tabLst/>
              <a:defRPr/>
            </a:pPr>
            <a:r>
              <a:rPr lang="en-US" dirty="0"/>
              <a:t>Name, Affiliation</a:t>
            </a:r>
          </a:p>
          <a:p>
            <a:pPr lvl="0"/>
            <a:endParaRPr lang="en-US" dirty="0"/>
          </a:p>
        </p:txBody>
      </p:sp>
      <p:sp>
        <p:nvSpPr>
          <p:cNvPr id="9" name="Text Placeholder 9">
            <a:extLst>
              <a:ext uri="{FF2B5EF4-FFF2-40B4-BE49-F238E27FC236}">
                <a16:creationId xmlns:a16="http://schemas.microsoft.com/office/drawing/2014/main" id="{77838B9C-53FB-84C3-4B97-754219002FA6}"/>
              </a:ext>
            </a:extLst>
          </p:cNvPr>
          <p:cNvSpPr>
            <a:spLocks noGrp="1"/>
          </p:cNvSpPr>
          <p:nvPr>
            <p:ph type="body" sz="quarter" idx="15" hasCustomPrompt="1"/>
          </p:nvPr>
        </p:nvSpPr>
        <p:spPr>
          <a:xfrm>
            <a:off x="621794" y="987925"/>
            <a:ext cx="10899647" cy="527050"/>
          </a:xfrm>
        </p:spPr>
        <p:txBody>
          <a:bodyPr anchor="ctr" anchorCtr="0"/>
          <a:lstStyle>
            <a:lvl1pPr>
              <a:defRPr sz="1800" cap="all" baseline="0">
                <a:solidFill>
                  <a:schemeClr val="accent5"/>
                </a:solidFill>
              </a:defRPr>
            </a:lvl1pPr>
          </a:lstStyle>
          <a:p>
            <a:pPr lvl="0"/>
            <a:r>
              <a:rPr lang="en-US" dirty="0"/>
              <a:t>Co-Authors and Collaborators</a:t>
            </a:r>
          </a:p>
        </p:txBody>
      </p:sp>
      <p:cxnSp>
        <p:nvCxnSpPr>
          <p:cNvPr id="3" name="Straight Connector 2">
            <a:extLst>
              <a:ext uri="{FF2B5EF4-FFF2-40B4-BE49-F238E27FC236}">
                <a16:creationId xmlns:a16="http://schemas.microsoft.com/office/drawing/2014/main" id="{BA1B76CA-2809-E75E-B614-298E57A965AA}"/>
              </a:ext>
            </a:extLst>
          </p:cNvPr>
          <p:cNvCxnSpPr>
            <a:cxnSpLocks/>
          </p:cNvCxnSpPr>
          <p:nvPr userDrawn="1"/>
        </p:nvCxnSpPr>
        <p:spPr>
          <a:xfrm>
            <a:off x="621792" y="1412134"/>
            <a:ext cx="2743616" cy="0"/>
          </a:xfrm>
          <a:prstGeom prst="line">
            <a:avLst/>
          </a:prstGeom>
          <a:ln w="50800">
            <a:solidFill>
              <a:srgbClr val="E2C720"/>
            </a:solidFill>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9405546C-B6AD-7194-42AD-0AEABE2E09D6}"/>
              </a:ext>
            </a:extLst>
          </p:cNvPr>
          <p:cNvPicPr>
            <a:picLocks noChangeAspect="1"/>
          </p:cNvPicPr>
          <p:nvPr userDrawn="1"/>
        </p:nvPicPr>
        <p:blipFill>
          <a:blip r:embed="rId2"/>
          <a:stretch>
            <a:fillRect/>
          </a:stretch>
        </p:blipFill>
        <p:spPr>
          <a:xfrm>
            <a:off x="90584" y="6349151"/>
            <a:ext cx="484187" cy="432167"/>
          </a:xfrm>
          <a:prstGeom prst="rect">
            <a:avLst/>
          </a:prstGeom>
        </p:spPr>
      </p:pic>
      <p:sp>
        <p:nvSpPr>
          <p:cNvPr id="7" name="Text Placeholder 3">
            <a:extLst>
              <a:ext uri="{FF2B5EF4-FFF2-40B4-BE49-F238E27FC236}">
                <a16:creationId xmlns:a16="http://schemas.microsoft.com/office/drawing/2014/main" id="{A3EDDED3-11F3-6E0D-D18F-1FB5F863D981}"/>
              </a:ext>
            </a:extLst>
          </p:cNvPr>
          <p:cNvSpPr>
            <a:spLocks noGrp="1"/>
          </p:cNvSpPr>
          <p:nvPr>
            <p:ph type="body" sz="half" idx="16" hasCustomPrompt="1"/>
          </p:nvPr>
        </p:nvSpPr>
        <p:spPr>
          <a:xfrm>
            <a:off x="6123429" y="1602787"/>
            <a:ext cx="5398008" cy="446438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Name, Affiliation</a:t>
            </a:r>
          </a:p>
          <a:p>
            <a:pPr marL="0" marR="0" lvl="0" indent="0" algn="l" defTabSz="914377" rtl="0" eaLnBrk="1" fontAlgn="auto" latinLnBrk="0" hangingPunct="1">
              <a:lnSpc>
                <a:spcPct val="90000"/>
              </a:lnSpc>
              <a:spcBef>
                <a:spcPts val="1000"/>
              </a:spcBef>
              <a:spcAft>
                <a:spcPts val="0"/>
              </a:spcAft>
              <a:buClrTx/>
              <a:buSzTx/>
              <a:buFontTx/>
              <a:buNone/>
              <a:tabLst/>
              <a:defRPr/>
            </a:pPr>
            <a:r>
              <a:rPr lang="en-US" dirty="0"/>
              <a:t>Name, Affiliation</a:t>
            </a:r>
          </a:p>
          <a:p>
            <a:pPr marL="0" marR="0" lvl="0" indent="0" algn="l" defTabSz="914377" rtl="0" eaLnBrk="1" fontAlgn="auto" latinLnBrk="0" hangingPunct="1">
              <a:lnSpc>
                <a:spcPct val="90000"/>
              </a:lnSpc>
              <a:spcBef>
                <a:spcPts val="1000"/>
              </a:spcBef>
              <a:spcAft>
                <a:spcPts val="0"/>
              </a:spcAft>
              <a:buClrTx/>
              <a:buSzTx/>
              <a:buFontTx/>
              <a:buNone/>
              <a:tabLst/>
              <a:defRPr/>
            </a:pPr>
            <a:r>
              <a:rPr lang="en-US" dirty="0"/>
              <a:t>Name, Affiliation</a:t>
            </a:r>
          </a:p>
          <a:p>
            <a:pPr lvl="0"/>
            <a:endParaRPr lang="en-US" dirty="0"/>
          </a:p>
        </p:txBody>
      </p:sp>
    </p:spTree>
    <p:extLst>
      <p:ext uri="{BB962C8B-B14F-4D97-AF65-F5344CB8AC3E}">
        <p14:creationId xmlns:p14="http://schemas.microsoft.com/office/powerpoint/2010/main" val="2260034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3BF5-D339-185D-A9BD-FC235AF61A0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73A61F3-3CFD-F49D-01E3-E0E6F3EA5CB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80712D9-B3E0-1C33-EFC4-01BD4CA83578}"/>
              </a:ext>
            </a:extLst>
          </p:cNvPr>
          <p:cNvSpPr>
            <a:spLocks noGrp="1"/>
          </p:cNvSpPr>
          <p:nvPr>
            <p:ph type="sldNum" sz="quarter" idx="12"/>
          </p:nvPr>
        </p:nvSpPr>
        <p:spPr>
          <a:xfrm>
            <a:off x="8778240" y="6487299"/>
            <a:ext cx="2743200" cy="226977"/>
          </a:xfrm>
        </p:spPr>
        <p:txBody>
          <a:bodyPr/>
          <a:lstStyle/>
          <a:p>
            <a:fld id="{68871CE0-38AD-2C42-9C03-E29E0799DE62}" type="slidenum">
              <a:rPr lang="en-US" smtClean="0"/>
              <a:t>‹#›</a:t>
            </a:fld>
            <a:endParaRPr lang="en-US"/>
          </a:p>
        </p:txBody>
      </p:sp>
      <p:pic>
        <p:nvPicPr>
          <p:cNvPr id="7" name="Picture 6">
            <a:extLst>
              <a:ext uri="{FF2B5EF4-FFF2-40B4-BE49-F238E27FC236}">
                <a16:creationId xmlns:a16="http://schemas.microsoft.com/office/drawing/2014/main" id="{928A2D5B-C80C-F31A-030E-30DFC1EDDBC6}"/>
              </a:ext>
            </a:extLst>
          </p:cNvPr>
          <p:cNvPicPr>
            <a:picLocks noChangeAspect="1"/>
          </p:cNvPicPr>
          <p:nvPr userDrawn="1"/>
        </p:nvPicPr>
        <p:blipFill>
          <a:blip r:embed="rId2"/>
          <a:stretch>
            <a:fillRect/>
          </a:stretch>
        </p:blipFill>
        <p:spPr>
          <a:xfrm>
            <a:off x="90584" y="6349151"/>
            <a:ext cx="484187" cy="432167"/>
          </a:xfrm>
          <a:prstGeom prst="rect">
            <a:avLst/>
          </a:prstGeom>
        </p:spPr>
      </p:pic>
    </p:spTree>
    <p:extLst>
      <p:ext uri="{BB962C8B-B14F-4D97-AF65-F5344CB8AC3E}">
        <p14:creationId xmlns:p14="http://schemas.microsoft.com/office/powerpoint/2010/main" val="1295073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Content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0BEC9-3924-4BD6-8EE3-892F7C13233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5D31B63-7E36-54F8-514D-74A2E5C487FB}"/>
              </a:ext>
            </a:extLst>
          </p:cNvPr>
          <p:cNvSpPr>
            <a:spLocks noGrp="1"/>
          </p:cNvSpPr>
          <p:nvPr>
            <p:ph sz="half" idx="1" hasCustomPrompt="1"/>
          </p:nvPr>
        </p:nvSpPr>
        <p:spPr>
          <a:xfrm>
            <a:off x="621792" y="1250156"/>
            <a:ext cx="5398008" cy="4926807"/>
          </a:xfrm>
        </p:spPr>
        <p:txBody>
          <a:bodyPr/>
          <a:lstStyle>
            <a:lvl1pPr>
              <a:defRPr sz="2400" baseline="0"/>
            </a:lvl1pPr>
            <a:lvl2pPr>
              <a:defRPr sz="2200" baseline="0">
                <a:solidFill>
                  <a:srgbClr val="0066B3"/>
                </a:solidFill>
              </a:defRPr>
            </a:lvl2pPr>
            <a:lvl3pPr>
              <a:defRPr sz="2000" baseline="0"/>
            </a:lvl3pPr>
            <a:lvl4pPr>
              <a:defRPr sz="1800" baseline="0"/>
            </a:lvl4pPr>
            <a:lvl5pPr>
              <a:defRPr sz="1600" baseline="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C5D1A93-40BA-62F8-0DD2-8BC50D65776D}"/>
              </a:ext>
            </a:extLst>
          </p:cNvPr>
          <p:cNvSpPr>
            <a:spLocks noGrp="1"/>
          </p:cNvSpPr>
          <p:nvPr>
            <p:ph sz="half" idx="2" hasCustomPrompt="1"/>
          </p:nvPr>
        </p:nvSpPr>
        <p:spPr>
          <a:xfrm>
            <a:off x="6172200" y="1250156"/>
            <a:ext cx="5349240" cy="4926807"/>
          </a:xfrm>
        </p:spPr>
        <p:txBody>
          <a:bodyPr/>
          <a:lstStyle>
            <a:lvl1pPr>
              <a:defRPr sz="2400" baseline="0"/>
            </a:lvl1pPr>
            <a:lvl2pPr>
              <a:defRPr sz="2200" baseline="0">
                <a:solidFill>
                  <a:srgbClr val="0066B3"/>
                </a:solidFill>
              </a:defRPr>
            </a:lvl2pPr>
            <a:lvl3pPr>
              <a:defRPr sz="2000" baseline="0"/>
            </a:lvl3pPr>
            <a:lvl4pPr>
              <a:defRPr sz="1800" baseline="0"/>
            </a:lvl4pPr>
            <a:lvl5pPr>
              <a:defRPr sz="1600" baseline="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DD494E6E-EE41-E0B0-07EF-F338BF37A15C}"/>
              </a:ext>
            </a:extLst>
          </p:cNvPr>
          <p:cNvSpPr>
            <a:spLocks noGrp="1"/>
          </p:cNvSpPr>
          <p:nvPr>
            <p:ph type="sldNum" sz="quarter" idx="12"/>
          </p:nvPr>
        </p:nvSpPr>
        <p:spPr/>
        <p:txBody>
          <a:bodyPr/>
          <a:lstStyle/>
          <a:p>
            <a:fld id="{68871CE0-38AD-2C42-9C03-E29E0799DE62}" type="slidenum">
              <a:rPr lang="en-US" smtClean="0"/>
              <a:t>‹#›</a:t>
            </a:fld>
            <a:endParaRPr lang="en-US"/>
          </a:p>
        </p:txBody>
      </p:sp>
      <p:pic>
        <p:nvPicPr>
          <p:cNvPr id="5" name="Picture 4">
            <a:extLst>
              <a:ext uri="{FF2B5EF4-FFF2-40B4-BE49-F238E27FC236}">
                <a16:creationId xmlns:a16="http://schemas.microsoft.com/office/drawing/2014/main" id="{43FD60EC-E4D9-D9BE-78FD-7EEF836E0F8A}"/>
              </a:ext>
            </a:extLst>
          </p:cNvPr>
          <p:cNvPicPr>
            <a:picLocks noChangeAspect="1"/>
          </p:cNvPicPr>
          <p:nvPr userDrawn="1"/>
        </p:nvPicPr>
        <p:blipFill>
          <a:blip r:embed="rId2"/>
          <a:stretch>
            <a:fillRect/>
          </a:stretch>
        </p:blipFill>
        <p:spPr>
          <a:xfrm>
            <a:off x="90584" y="6349151"/>
            <a:ext cx="484187" cy="432167"/>
          </a:xfrm>
          <a:prstGeom prst="rect">
            <a:avLst/>
          </a:prstGeom>
        </p:spPr>
      </p:pic>
    </p:spTree>
    <p:extLst>
      <p:ext uri="{BB962C8B-B14F-4D97-AF65-F5344CB8AC3E}">
        <p14:creationId xmlns:p14="http://schemas.microsoft.com/office/powerpoint/2010/main" val="891086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Divider Slide Blue">
    <p:bg>
      <p:bgPr>
        <a:solidFill>
          <a:srgbClr val="0066B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F3F01-E24F-8EB0-9A81-984717CB94E4}"/>
              </a:ext>
            </a:extLst>
          </p:cNvPr>
          <p:cNvSpPr>
            <a:spLocks noGrp="1"/>
          </p:cNvSpPr>
          <p:nvPr>
            <p:ph type="title" hasCustomPrompt="1"/>
          </p:nvPr>
        </p:nvSpPr>
        <p:spPr>
          <a:xfrm>
            <a:off x="621792" y="1709740"/>
            <a:ext cx="10899648" cy="2852737"/>
          </a:xfrm>
        </p:spPr>
        <p:txBody>
          <a:bodyPr anchor="ctr" anchorCtr="0"/>
          <a:lstStyle>
            <a:lvl1pPr>
              <a:defRPr sz="6000" baseline="0">
                <a:solidFill>
                  <a:schemeClr val="bg1"/>
                </a:solidFill>
              </a:defRPr>
            </a:lvl1pPr>
          </a:lstStyle>
          <a:p>
            <a:r>
              <a:rPr lang="en-US" dirty="0"/>
              <a:t>Divider Slide</a:t>
            </a:r>
          </a:p>
        </p:txBody>
      </p:sp>
      <p:sp>
        <p:nvSpPr>
          <p:cNvPr id="3" name="Text Placeholder 2">
            <a:extLst>
              <a:ext uri="{FF2B5EF4-FFF2-40B4-BE49-F238E27FC236}">
                <a16:creationId xmlns:a16="http://schemas.microsoft.com/office/drawing/2014/main" id="{0AC81CFD-46E6-73AD-5A21-9EC31958C369}"/>
              </a:ext>
            </a:extLst>
          </p:cNvPr>
          <p:cNvSpPr>
            <a:spLocks noGrp="1"/>
          </p:cNvSpPr>
          <p:nvPr>
            <p:ph type="body" idx="1" hasCustomPrompt="1"/>
          </p:nvPr>
        </p:nvSpPr>
        <p:spPr>
          <a:xfrm>
            <a:off x="621792" y="4589465"/>
            <a:ext cx="10899648" cy="1500187"/>
          </a:xfrm>
        </p:spPr>
        <p:txBody>
          <a:bodyPr/>
          <a:lstStyle>
            <a:lvl1pPr marL="0" indent="0">
              <a:buNone/>
              <a:defRPr sz="1800" cap="all" baseline="0">
                <a:solidFill>
                  <a:srgbClr val="F9F9F9"/>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Subheading</a:t>
            </a:r>
          </a:p>
        </p:txBody>
      </p:sp>
      <p:sp>
        <p:nvSpPr>
          <p:cNvPr id="6" name="Slide Number Placeholder 5">
            <a:extLst>
              <a:ext uri="{FF2B5EF4-FFF2-40B4-BE49-F238E27FC236}">
                <a16:creationId xmlns:a16="http://schemas.microsoft.com/office/drawing/2014/main" id="{15CCE57F-E120-2AFD-795D-0E89041B9DF2}"/>
              </a:ext>
            </a:extLst>
          </p:cNvPr>
          <p:cNvSpPr>
            <a:spLocks noGrp="1"/>
          </p:cNvSpPr>
          <p:nvPr>
            <p:ph type="sldNum" sz="quarter" idx="12"/>
          </p:nvPr>
        </p:nvSpPr>
        <p:spPr/>
        <p:txBody>
          <a:bodyPr/>
          <a:lstStyle/>
          <a:p>
            <a:fld id="{68871CE0-38AD-2C42-9C03-E29E0799DE62}" type="slidenum">
              <a:rPr lang="en-US" smtClean="0"/>
              <a:t>‹#›</a:t>
            </a:fld>
            <a:endParaRPr lang="en-US"/>
          </a:p>
        </p:txBody>
      </p:sp>
      <p:pic>
        <p:nvPicPr>
          <p:cNvPr id="7" name="Picture 6">
            <a:extLst>
              <a:ext uri="{FF2B5EF4-FFF2-40B4-BE49-F238E27FC236}">
                <a16:creationId xmlns:a16="http://schemas.microsoft.com/office/drawing/2014/main" id="{F252A6BA-DE47-0C7B-CBAE-9A53E5B4ABE5}"/>
              </a:ext>
            </a:extLst>
          </p:cNvPr>
          <p:cNvPicPr>
            <a:picLocks noChangeAspect="1"/>
          </p:cNvPicPr>
          <p:nvPr userDrawn="1"/>
        </p:nvPicPr>
        <p:blipFill>
          <a:blip r:embed="rId2"/>
          <a:srcRect/>
          <a:stretch/>
        </p:blipFill>
        <p:spPr>
          <a:xfrm>
            <a:off x="90583" y="6349150"/>
            <a:ext cx="484187" cy="432166"/>
          </a:xfrm>
          <a:prstGeom prst="rect">
            <a:avLst/>
          </a:prstGeom>
        </p:spPr>
      </p:pic>
      <p:cxnSp>
        <p:nvCxnSpPr>
          <p:cNvPr id="4" name="Straight Connector 3">
            <a:extLst>
              <a:ext uri="{FF2B5EF4-FFF2-40B4-BE49-F238E27FC236}">
                <a16:creationId xmlns:a16="http://schemas.microsoft.com/office/drawing/2014/main" id="{CCE6851C-39CC-324C-77F0-FBCF9E103863}"/>
              </a:ext>
            </a:extLst>
          </p:cNvPr>
          <p:cNvCxnSpPr>
            <a:cxnSpLocks/>
          </p:cNvCxnSpPr>
          <p:nvPr userDrawn="1"/>
        </p:nvCxnSpPr>
        <p:spPr>
          <a:xfrm>
            <a:off x="621792" y="3651466"/>
            <a:ext cx="2743616" cy="0"/>
          </a:xfrm>
          <a:prstGeom prst="line">
            <a:avLst/>
          </a:prstGeom>
          <a:ln w="50800">
            <a:solidFill>
              <a:srgbClr val="E2C72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14576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Divider Slide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F3F01-E24F-8EB0-9A81-984717CB94E4}"/>
              </a:ext>
            </a:extLst>
          </p:cNvPr>
          <p:cNvSpPr>
            <a:spLocks noGrp="1"/>
          </p:cNvSpPr>
          <p:nvPr>
            <p:ph type="title" hasCustomPrompt="1"/>
          </p:nvPr>
        </p:nvSpPr>
        <p:spPr>
          <a:xfrm>
            <a:off x="621792" y="1709740"/>
            <a:ext cx="10899648" cy="2852737"/>
          </a:xfrm>
        </p:spPr>
        <p:txBody>
          <a:bodyPr anchor="ctr" anchorCtr="0"/>
          <a:lstStyle>
            <a:lvl1pPr>
              <a:defRPr sz="6000" baseline="0">
                <a:solidFill>
                  <a:srgbClr val="0066B3"/>
                </a:solidFill>
              </a:defRPr>
            </a:lvl1pPr>
          </a:lstStyle>
          <a:p>
            <a:r>
              <a:rPr lang="en-US" dirty="0"/>
              <a:t>Divider Slide</a:t>
            </a:r>
          </a:p>
        </p:txBody>
      </p:sp>
      <p:sp>
        <p:nvSpPr>
          <p:cNvPr id="3" name="Text Placeholder 2">
            <a:extLst>
              <a:ext uri="{FF2B5EF4-FFF2-40B4-BE49-F238E27FC236}">
                <a16:creationId xmlns:a16="http://schemas.microsoft.com/office/drawing/2014/main" id="{0AC81CFD-46E6-73AD-5A21-9EC31958C369}"/>
              </a:ext>
            </a:extLst>
          </p:cNvPr>
          <p:cNvSpPr>
            <a:spLocks noGrp="1"/>
          </p:cNvSpPr>
          <p:nvPr>
            <p:ph type="body" idx="1" hasCustomPrompt="1"/>
          </p:nvPr>
        </p:nvSpPr>
        <p:spPr>
          <a:xfrm>
            <a:off x="621792" y="4589465"/>
            <a:ext cx="10899648" cy="1500187"/>
          </a:xfrm>
        </p:spPr>
        <p:txBody>
          <a:bodyPr/>
          <a:lstStyle>
            <a:lvl1pPr marL="0" indent="0">
              <a:buNone/>
              <a:defRPr sz="1800" cap="all" baseline="0">
                <a:solidFill>
                  <a:schemeClr val="accent5"/>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Subheading</a:t>
            </a:r>
          </a:p>
        </p:txBody>
      </p:sp>
      <p:sp>
        <p:nvSpPr>
          <p:cNvPr id="6" name="Slide Number Placeholder 5">
            <a:extLst>
              <a:ext uri="{FF2B5EF4-FFF2-40B4-BE49-F238E27FC236}">
                <a16:creationId xmlns:a16="http://schemas.microsoft.com/office/drawing/2014/main" id="{15CCE57F-E120-2AFD-795D-0E89041B9DF2}"/>
              </a:ext>
            </a:extLst>
          </p:cNvPr>
          <p:cNvSpPr>
            <a:spLocks noGrp="1"/>
          </p:cNvSpPr>
          <p:nvPr>
            <p:ph type="sldNum" sz="quarter" idx="12"/>
          </p:nvPr>
        </p:nvSpPr>
        <p:spPr/>
        <p:txBody>
          <a:bodyPr/>
          <a:lstStyle/>
          <a:p>
            <a:fld id="{68871CE0-38AD-2C42-9C03-E29E0799DE62}" type="slidenum">
              <a:rPr lang="en-US" smtClean="0"/>
              <a:t>‹#›</a:t>
            </a:fld>
            <a:endParaRPr lang="en-US"/>
          </a:p>
        </p:txBody>
      </p:sp>
      <p:cxnSp>
        <p:nvCxnSpPr>
          <p:cNvPr id="4" name="Straight Connector 3">
            <a:extLst>
              <a:ext uri="{FF2B5EF4-FFF2-40B4-BE49-F238E27FC236}">
                <a16:creationId xmlns:a16="http://schemas.microsoft.com/office/drawing/2014/main" id="{963CB6B1-F2B8-5244-9815-7645095C2B17}"/>
              </a:ext>
            </a:extLst>
          </p:cNvPr>
          <p:cNvCxnSpPr>
            <a:cxnSpLocks/>
          </p:cNvCxnSpPr>
          <p:nvPr userDrawn="1"/>
        </p:nvCxnSpPr>
        <p:spPr>
          <a:xfrm>
            <a:off x="621792" y="3651466"/>
            <a:ext cx="2743616" cy="0"/>
          </a:xfrm>
          <a:prstGeom prst="line">
            <a:avLst/>
          </a:prstGeom>
          <a:ln w="50800">
            <a:solidFill>
              <a:srgbClr val="E2C720"/>
            </a:solidFill>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AFF7C933-E9E7-623C-923D-BAC9163D9AD5}"/>
              </a:ext>
            </a:extLst>
          </p:cNvPr>
          <p:cNvPicPr>
            <a:picLocks noChangeAspect="1"/>
          </p:cNvPicPr>
          <p:nvPr userDrawn="1"/>
        </p:nvPicPr>
        <p:blipFill>
          <a:blip r:embed="rId2"/>
          <a:stretch>
            <a:fillRect/>
          </a:stretch>
        </p:blipFill>
        <p:spPr>
          <a:xfrm>
            <a:off x="90584" y="6349151"/>
            <a:ext cx="484187" cy="432167"/>
          </a:xfrm>
          <a:prstGeom prst="rect">
            <a:avLst/>
          </a:prstGeom>
        </p:spPr>
      </p:pic>
    </p:spTree>
    <p:extLst>
      <p:ext uri="{BB962C8B-B14F-4D97-AF65-F5344CB8AC3E}">
        <p14:creationId xmlns:p14="http://schemas.microsoft.com/office/powerpoint/2010/main" val="1146457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3BF5-D339-185D-A9BD-FC235AF61A0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73A61F3-3CFD-F49D-01E3-E0E6F3EA5CB5}"/>
              </a:ext>
            </a:extLst>
          </p:cNvPr>
          <p:cNvSpPr>
            <a:spLocks noGrp="1"/>
          </p:cNvSpPr>
          <p:nvPr>
            <p:ph idx="1"/>
          </p:nvPr>
        </p:nvSpPr>
        <p:spPr>
          <a:xfrm>
            <a:off x="621792" y="1621633"/>
            <a:ext cx="10899648" cy="4445537"/>
          </a:xfrm>
        </p:spPr>
        <p:txBody>
          <a:bodyPr/>
          <a:lstStyle>
            <a:lvl1pPr>
              <a:defRPr sz="2400" baseline="0"/>
            </a:lvl1pPr>
            <a:lvl2pPr>
              <a:defRPr sz="2000" baseline="0">
                <a:solidFill>
                  <a:schemeClr val="tx1"/>
                </a:solidFill>
              </a:defRPr>
            </a:lvl2pPr>
            <a:lvl3pPr>
              <a:defRPr sz="1800" baseline="0"/>
            </a:lvl3pPr>
            <a:lvl4pPr>
              <a:defRPr sz="1600" baseline="0"/>
            </a:lvl4pPr>
            <a:lvl5pPr>
              <a:defRPr sz="14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80712D9-B3E0-1C33-EFC4-01BD4CA83578}"/>
              </a:ext>
            </a:extLst>
          </p:cNvPr>
          <p:cNvSpPr>
            <a:spLocks noGrp="1"/>
          </p:cNvSpPr>
          <p:nvPr>
            <p:ph type="sldNum" sz="quarter" idx="12"/>
          </p:nvPr>
        </p:nvSpPr>
        <p:spPr/>
        <p:txBody>
          <a:bodyPr/>
          <a:lstStyle/>
          <a:p>
            <a:fld id="{68871CE0-38AD-2C42-9C03-E29E0799DE62}" type="slidenum">
              <a:rPr lang="en-US" smtClean="0"/>
              <a:t>‹#›</a:t>
            </a:fld>
            <a:endParaRPr lang="en-US"/>
          </a:p>
        </p:txBody>
      </p:sp>
      <p:sp>
        <p:nvSpPr>
          <p:cNvPr id="10" name="Text Placeholder 9">
            <a:extLst>
              <a:ext uri="{FF2B5EF4-FFF2-40B4-BE49-F238E27FC236}">
                <a16:creationId xmlns:a16="http://schemas.microsoft.com/office/drawing/2014/main" id="{DFD88E20-5BD3-3641-6E2B-7B8061F23B36}"/>
              </a:ext>
            </a:extLst>
          </p:cNvPr>
          <p:cNvSpPr>
            <a:spLocks noGrp="1"/>
          </p:cNvSpPr>
          <p:nvPr>
            <p:ph type="body" sz="quarter" idx="13" hasCustomPrompt="1"/>
          </p:nvPr>
        </p:nvSpPr>
        <p:spPr>
          <a:xfrm>
            <a:off x="621666" y="995127"/>
            <a:ext cx="10899775" cy="527050"/>
          </a:xfrm>
        </p:spPr>
        <p:txBody>
          <a:bodyPr anchor="ctr" anchorCtr="0"/>
          <a:lstStyle>
            <a:lvl1pPr>
              <a:defRPr sz="1800" cap="all" baseline="0">
                <a:solidFill>
                  <a:schemeClr val="accent5"/>
                </a:solidFill>
              </a:defRPr>
            </a:lvl1pPr>
          </a:lstStyle>
          <a:p>
            <a:pPr lvl="0"/>
            <a:r>
              <a:rPr lang="en-US" dirty="0"/>
              <a:t>Subheading</a:t>
            </a:r>
          </a:p>
        </p:txBody>
      </p:sp>
      <p:cxnSp>
        <p:nvCxnSpPr>
          <p:cNvPr id="5" name="Straight Connector 4">
            <a:extLst>
              <a:ext uri="{FF2B5EF4-FFF2-40B4-BE49-F238E27FC236}">
                <a16:creationId xmlns:a16="http://schemas.microsoft.com/office/drawing/2014/main" id="{80356F1E-ACBA-B9BD-79B3-22361F01AE01}"/>
              </a:ext>
            </a:extLst>
          </p:cNvPr>
          <p:cNvCxnSpPr>
            <a:cxnSpLocks/>
          </p:cNvCxnSpPr>
          <p:nvPr userDrawn="1"/>
        </p:nvCxnSpPr>
        <p:spPr>
          <a:xfrm>
            <a:off x="621792" y="1412134"/>
            <a:ext cx="2743616" cy="0"/>
          </a:xfrm>
          <a:prstGeom prst="line">
            <a:avLst/>
          </a:prstGeom>
          <a:ln w="50800">
            <a:solidFill>
              <a:srgbClr val="E2C720"/>
            </a:solidFill>
          </a:ln>
        </p:spPr>
        <p:style>
          <a:lnRef idx="1">
            <a:schemeClr val="dk1"/>
          </a:lnRef>
          <a:fillRef idx="0">
            <a:schemeClr val="dk1"/>
          </a:fillRef>
          <a:effectRef idx="0">
            <a:schemeClr val="dk1"/>
          </a:effectRef>
          <a:fontRef idx="minor">
            <a:schemeClr val="tx1"/>
          </a:fontRef>
        </p:style>
      </p:cxnSp>
      <p:pic>
        <p:nvPicPr>
          <p:cNvPr id="4" name="Picture 3">
            <a:extLst>
              <a:ext uri="{FF2B5EF4-FFF2-40B4-BE49-F238E27FC236}">
                <a16:creationId xmlns:a16="http://schemas.microsoft.com/office/drawing/2014/main" id="{5A401EB4-745E-2140-A9C4-D7C5E0AE473B}"/>
              </a:ext>
            </a:extLst>
          </p:cNvPr>
          <p:cNvPicPr>
            <a:picLocks noChangeAspect="1"/>
          </p:cNvPicPr>
          <p:nvPr userDrawn="1"/>
        </p:nvPicPr>
        <p:blipFill>
          <a:blip r:embed="rId2"/>
          <a:stretch>
            <a:fillRect/>
          </a:stretch>
        </p:blipFill>
        <p:spPr>
          <a:xfrm>
            <a:off x="90584" y="6349151"/>
            <a:ext cx="484187" cy="432167"/>
          </a:xfrm>
          <a:prstGeom prst="rect">
            <a:avLst/>
          </a:prstGeom>
        </p:spPr>
      </p:pic>
    </p:spTree>
    <p:extLst>
      <p:ext uri="{BB962C8B-B14F-4D97-AF65-F5344CB8AC3E}">
        <p14:creationId xmlns:p14="http://schemas.microsoft.com/office/powerpoint/2010/main" val="3665774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E35B20-C487-E8C6-5F04-ECCE6A3F781F}"/>
              </a:ext>
            </a:extLst>
          </p:cNvPr>
          <p:cNvSpPr>
            <a:spLocks noGrp="1"/>
          </p:cNvSpPr>
          <p:nvPr>
            <p:ph type="title"/>
          </p:nvPr>
        </p:nvSpPr>
        <p:spPr>
          <a:xfrm>
            <a:off x="621792" y="466344"/>
            <a:ext cx="10899648" cy="512064"/>
          </a:xfrm>
          <a:prstGeom prst="rect">
            <a:avLst/>
          </a:prstGeom>
        </p:spPr>
        <p:txBody>
          <a:bodyPr vert="horz" lIns="0" tIns="0" rIns="0" bIns="0" rtlCol="0" anchor="ctr">
            <a:noAutofit/>
          </a:bodyPr>
          <a:lstStyle/>
          <a:p>
            <a:r>
              <a:rPr lang="en-US" dirty="0"/>
              <a:t>Title</a:t>
            </a:r>
          </a:p>
        </p:txBody>
      </p:sp>
      <p:sp>
        <p:nvSpPr>
          <p:cNvPr id="3" name="Text Placeholder 2">
            <a:extLst>
              <a:ext uri="{FF2B5EF4-FFF2-40B4-BE49-F238E27FC236}">
                <a16:creationId xmlns:a16="http://schemas.microsoft.com/office/drawing/2014/main" id="{E358014F-28D8-B2EB-BD6B-492D7F720FB1}"/>
              </a:ext>
            </a:extLst>
          </p:cNvPr>
          <p:cNvSpPr>
            <a:spLocks noGrp="1"/>
          </p:cNvSpPr>
          <p:nvPr>
            <p:ph type="body" idx="1"/>
          </p:nvPr>
        </p:nvSpPr>
        <p:spPr>
          <a:xfrm>
            <a:off x="621792" y="1260391"/>
            <a:ext cx="10899648" cy="4806779"/>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7FF3A08-3271-3221-86C8-26F199CDB544}"/>
              </a:ext>
            </a:extLst>
          </p:cNvPr>
          <p:cNvSpPr>
            <a:spLocks noGrp="1"/>
          </p:cNvSpPr>
          <p:nvPr>
            <p:ph type="sldNum" sz="quarter" idx="4"/>
          </p:nvPr>
        </p:nvSpPr>
        <p:spPr>
          <a:xfrm>
            <a:off x="8778240" y="6487299"/>
            <a:ext cx="2743200" cy="226977"/>
          </a:xfrm>
          <a:prstGeom prst="rect">
            <a:avLst/>
          </a:prstGeom>
        </p:spPr>
        <p:txBody>
          <a:bodyPr vert="horz" lIns="0" tIns="0" rIns="0" bIns="0" rtlCol="0" anchor="t" anchorCtr="0"/>
          <a:lstStyle>
            <a:lvl1pPr algn="r">
              <a:defRPr sz="900" baseline="0">
                <a:solidFill>
                  <a:schemeClr val="accent5"/>
                </a:solidFill>
              </a:defRPr>
            </a:lvl1pPr>
          </a:lstStyle>
          <a:p>
            <a:fld id="{68871CE0-38AD-2C42-9C03-E29E0799DE62}" type="slidenum">
              <a:rPr lang="en-US" smtClean="0"/>
              <a:pPr/>
              <a:t>‹#›</a:t>
            </a:fld>
            <a:endParaRPr lang="en-US" dirty="0"/>
          </a:p>
        </p:txBody>
      </p:sp>
    </p:spTree>
    <p:extLst>
      <p:ext uri="{BB962C8B-B14F-4D97-AF65-F5344CB8AC3E}">
        <p14:creationId xmlns:p14="http://schemas.microsoft.com/office/powerpoint/2010/main" val="358611741"/>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69" r:id="rId4"/>
    <p:sldLayoutId id="2147483650" r:id="rId5"/>
    <p:sldLayoutId id="2147483652" r:id="rId6"/>
    <p:sldLayoutId id="2147483651" r:id="rId7"/>
    <p:sldLayoutId id="2147483666" r:id="rId8"/>
    <p:sldLayoutId id="2147483660" r:id="rId9"/>
    <p:sldLayoutId id="2147483661" r:id="rId10"/>
    <p:sldLayoutId id="2147483654" r:id="rId11"/>
    <p:sldLayoutId id="2147483665" r:id="rId12"/>
    <p:sldLayoutId id="2147483655" r:id="rId13"/>
    <p:sldLayoutId id="2147483656" r:id="rId14"/>
    <p:sldLayoutId id="2147483662" r:id="rId15"/>
    <p:sldLayoutId id="2147483663" r:id="rId16"/>
    <p:sldLayoutId id="2147483664" r:id="rId17"/>
    <p:sldLayoutId id="2147483667" r:id="rId18"/>
    <p:sldLayoutId id="2147483668" r:id="rId19"/>
  </p:sldLayoutIdLst>
  <p:hf hdr="0" ftr="0" dt="0"/>
  <p:txStyles>
    <p:titleStyle>
      <a:lvl1pPr algn="l" defTabSz="914377" rtl="0" eaLnBrk="1" latinLnBrk="0" hangingPunct="1">
        <a:lnSpc>
          <a:spcPct val="90000"/>
        </a:lnSpc>
        <a:spcBef>
          <a:spcPct val="0"/>
        </a:spcBef>
        <a:buNone/>
        <a:defRPr sz="3600" kern="1200">
          <a:solidFill>
            <a:srgbClr val="0066B3"/>
          </a:solidFill>
          <a:latin typeface="+mj-lt"/>
          <a:ea typeface="+mj-ea"/>
          <a:cs typeface="+mj-cs"/>
        </a:defRPr>
      </a:lvl1pPr>
    </p:titleStyle>
    <p:bodyStyle>
      <a:lvl1pPr marL="0" indent="0" algn="l" defTabSz="914377" rtl="0" eaLnBrk="1" latinLnBrk="0" hangingPunct="1">
        <a:lnSpc>
          <a:spcPct val="90000"/>
        </a:lnSpc>
        <a:spcBef>
          <a:spcPts val="1000"/>
        </a:spcBef>
        <a:buFontTx/>
        <a:buNone/>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0066B3"/>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7.tiff"/><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5.png"/><Relationship Id="rId11" Type="http://schemas.openxmlformats.org/officeDocument/2006/relationships/image" Target="../media/image3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47.tiff"/><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5.png"/><Relationship Id="rId11" Type="http://schemas.openxmlformats.org/officeDocument/2006/relationships/image" Target="../media/image3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file:///C:\Users\jensen\Downloads\5%20-%20Funnels%20and%20Gates%20-%20Tolman.pdf" TargetMode="External"/><Relationship Id="rId2" Type="http://schemas.openxmlformats.org/officeDocument/2006/relationships/image" Target="../media/image64.png"/><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hyperlink" Target="file:///C:\Users\jensen\Downloads\5%20-%20Funnels%20and%20Gates%20-%20Tolman.pdf" TargetMode="External"/><Relationship Id="rId2" Type="http://schemas.openxmlformats.org/officeDocument/2006/relationships/image" Target="../media/image64.png"/><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hyperlink" Target="file:///C:\Users\jensen\Downloads\5%20-%20Funnels%20and%20Gates%20-%20Tolman.pdf" TargetMode="External"/><Relationship Id="rId2" Type="http://schemas.openxmlformats.org/officeDocument/2006/relationships/image" Target="../media/image64.png"/><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hyperlink" Target="https://metplus.readthedocs.io/en/latest/Users_Guide/" TargetMode="External"/><Relationship Id="rId4" Type="http://schemas.openxmlformats.org/officeDocument/2006/relationships/hyperlink" Target="https://github.com/dtcenter/METplus/discussions"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dtcenter.org/events/2021/metplus-training-series" TargetMode="External"/><Relationship Id="rId2" Type="http://schemas.openxmlformats.org/officeDocument/2006/relationships/image" Target="../media/image70.png"/><Relationship Id="rId1" Type="http://schemas.openxmlformats.org/officeDocument/2006/relationships/slideLayout" Target="../slideLayouts/slideLayout13.xml"/><Relationship Id="rId5" Type="http://schemas.openxmlformats.org/officeDocument/2006/relationships/hyperlink" Target="https://dtcenter.org/events/2023/metplus-advanced-training-series" TargetMode="Externa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hyperlink" Target="https://dtcenter.org/community-code/metplus" TargetMode="External"/><Relationship Id="rId7" Type="http://schemas.openxmlformats.org/officeDocument/2006/relationships/hyperlink" Target="https://dtcenter.org/visitor-program/announcement-opportunity" TargetMode="External"/><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hyperlink" Target="mailto:jopatz@ucar.edu" TargetMode="External"/><Relationship Id="rId4" Type="http://schemas.openxmlformats.org/officeDocument/2006/relationships/hyperlink" Target="https://dtcenter.org/community-code/metplus/online-tutorial"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github.com/dtcenter/METplus" TargetMode="External"/><Relationship Id="rId13" Type="http://schemas.openxmlformats.org/officeDocument/2006/relationships/image" Target="../media/image5.png"/><Relationship Id="rId18" Type="http://schemas.openxmlformats.org/officeDocument/2006/relationships/image" Target="../media/image78.png"/><Relationship Id="rId3" Type="http://schemas.openxmlformats.org/officeDocument/2006/relationships/hyperlink" Target="mailto:molly.b.smith@noaa.gov" TargetMode="External"/><Relationship Id="rId7" Type="http://schemas.openxmlformats.org/officeDocument/2006/relationships/hyperlink" Target="https://dtcenter.org/community-code/metplus/training" TargetMode="External"/><Relationship Id="rId12" Type="http://schemas.openxmlformats.org/officeDocument/2006/relationships/hyperlink" Target="https://github.com/orgs/dtcenter/projects/66" TargetMode="External"/><Relationship Id="rId17" Type="http://schemas.openxmlformats.org/officeDocument/2006/relationships/image" Target="../media/image77.png"/><Relationship Id="rId2" Type="http://schemas.openxmlformats.org/officeDocument/2006/relationships/hyperlink" Target="mailto:jensen@ucar.edu" TargetMode="External"/><Relationship Id="rId16" Type="http://schemas.openxmlformats.org/officeDocument/2006/relationships/image" Target="../media/image76.png"/><Relationship Id="rId20" Type="http://schemas.openxmlformats.org/officeDocument/2006/relationships/image" Target="../media/image80.png"/><Relationship Id="rId1" Type="http://schemas.openxmlformats.org/officeDocument/2006/relationships/slideLayout" Target="../slideLayouts/slideLayout9.xml"/><Relationship Id="rId6" Type="http://schemas.openxmlformats.org/officeDocument/2006/relationships/hyperlink" Target="https://dtcenter.org/community-code/metplus/online-tutorial" TargetMode="External"/><Relationship Id="rId11" Type="http://schemas.openxmlformats.org/officeDocument/2006/relationships/hyperlink" Target="https://hub.docker.com/repository/docker/dtcenter/metplus" TargetMode="External"/><Relationship Id="rId5" Type="http://schemas.openxmlformats.org/officeDocument/2006/relationships/hyperlink" Target="https://dtcenter.org/community-code/metplus" TargetMode="External"/><Relationship Id="rId15" Type="http://schemas.microsoft.com/office/2007/relationships/hdphoto" Target="../media/hdphoto1.wdp"/><Relationship Id="rId10" Type="http://schemas.openxmlformats.org/officeDocument/2006/relationships/hyperlink" Target="https://dtcenter.org/community-code/metplus/download" TargetMode="External"/><Relationship Id="rId19" Type="http://schemas.openxmlformats.org/officeDocument/2006/relationships/image" Target="../media/image79.png"/><Relationship Id="rId4" Type="http://schemas.openxmlformats.org/officeDocument/2006/relationships/hyperlink" Target="https://github.com/dtcenter/METplus/discussions" TargetMode="External"/><Relationship Id="rId9" Type="http://schemas.openxmlformats.org/officeDocument/2006/relationships/hyperlink" Target="https://metplus.readthedocs.io/en/latest/" TargetMode="External"/><Relationship Id="rId14" Type="http://schemas.openxmlformats.org/officeDocument/2006/relationships/image" Target="../media/image75.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gif"/><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91B2EB1-EF90-2C44-F833-856815293C8C}"/>
              </a:ext>
            </a:extLst>
          </p:cNvPr>
          <p:cNvSpPr>
            <a:spLocks noGrp="1"/>
          </p:cNvSpPr>
          <p:nvPr>
            <p:ph type="subTitle" idx="1"/>
          </p:nvPr>
        </p:nvSpPr>
        <p:spPr/>
        <p:txBody>
          <a:bodyPr/>
          <a:lstStyle/>
          <a:p>
            <a:r>
              <a:rPr lang="en-US" dirty="0" smtClean="0"/>
              <a:t>Tara Jensen</a:t>
            </a:r>
          </a:p>
          <a:p>
            <a:r>
              <a:rPr lang="en-US" sz="1600" dirty="0" smtClean="0"/>
              <a:t>NCAR/RAL and DTC</a:t>
            </a:r>
            <a:endParaRPr lang="en-US" sz="1600" dirty="0"/>
          </a:p>
        </p:txBody>
      </p:sp>
      <p:sp>
        <p:nvSpPr>
          <p:cNvPr id="3" name="Title 2">
            <a:extLst>
              <a:ext uri="{FF2B5EF4-FFF2-40B4-BE49-F238E27FC236}">
                <a16:creationId xmlns:a16="http://schemas.microsoft.com/office/drawing/2014/main" id="{946ACAC1-A9BF-2EA0-0E12-8D4CDF4BDA6D}"/>
              </a:ext>
            </a:extLst>
          </p:cNvPr>
          <p:cNvSpPr>
            <a:spLocks noGrp="1"/>
          </p:cNvSpPr>
          <p:nvPr>
            <p:ph type="title"/>
          </p:nvPr>
        </p:nvSpPr>
        <p:spPr/>
        <p:txBody>
          <a:bodyPr/>
          <a:lstStyle/>
          <a:p>
            <a:r>
              <a:rPr lang="en-US" sz="2800" dirty="0" smtClean="0"/>
              <a:t>Building a Community Verification and Diagnostics Framework for the UFS</a:t>
            </a:r>
            <a:endParaRPr lang="en-US" sz="2800" dirty="0"/>
          </a:p>
        </p:txBody>
      </p:sp>
      <p:sp>
        <p:nvSpPr>
          <p:cNvPr id="6" name="Content Placeholder 5">
            <a:extLst>
              <a:ext uri="{FF2B5EF4-FFF2-40B4-BE49-F238E27FC236}">
                <a16:creationId xmlns:a16="http://schemas.microsoft.com/office/drawing/2014/main" id="{AEA987B1-6C86-150F-169B-00E648251BB7}"/>
              </a:ext>
            </a:extLst>
          </p:cNvPr>
          <p:cNvSpPr>
            <a:spLocks noGrp="1"/>
          </p:cNvSpPr>
          <p:nvPr>
            <p:ph sz="quarter" idx="13"/>
          </p:nvPr>
        </p:nvSpPr>
        <p:spPr>
          <a:xfrm>
            <a:off x="621793" y="4700259"/>
            <a:ext cx="9324464" cy="363538"/>
          </a:xfrm>
        </p:spPr>
        <p:txBody>
          <a:bodyPr/>
          <a:lstStyle/>
          <a:p>
            <a:r>
              <a:rPr lang="en-US" dirty="0" smtClean="0"/>
              <a:t>UFS Webinar Series</a:t>
            </a:r>
            <a:endParaRPr lang="en-US" dirty="0" smtClean="0"/>
          </a:p>
          <a:p>
            <a:r>
              <a:rPr lang="en-US" dirty="0" smtClean="0"/>
              <a:t>9 March 2023 </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5091" y="218239"/>
            <a:ext cx="4803941" cy="1872643"/>
          </a:xfrm>
          <a:prstGeom prst="rect">
            <a:avLst/>
          </a:prstGeom>
        </p:spPr>
      </p:pic>
    </p:spTree>
    <p:extLst>
      <p:ext uri="{BB962C8B-B14F-4D97-AF65-F5344CB8AC3E}">
        <p14:creationId xmlns:p14="http://schemas.microsoft.com/office/powerpoint/2010/main" val="19257094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What’s </a:t>
            </a:r>
            <a:r>
              <a:rPr lang="en-US" dirty="0" smtClean="0"/>
              <a:t>New and Improved</a:t>
            </a:r>
            <a:endParaRPr lang="en-US" dirty="0"/>
          </a:p>
        </p:txBody>
      </p:sp>
    </p:spTree>
    <p:extLst>
      <p:ext uri="{BB962C8B-B14F-4D97-AF65-F5344CB8AC3E}">
        <p14:creationId xmlns:p14="http://schemas.microsoft.com/office/powerpoint/2010/main" val="31858036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3895B-2248-4B68-641D-DFFE770E0A56}"/>
              </a:ext>
            </a:extLst>
          </p:cNvPr>
          <p:cNvSpPr>
            <a:spLocks noGrp="1"/>
          </p:cNvSpPr>
          <p:nvPr>
            <p:ph type="title"/>
          </p:nvPr>
        </p:nvSpPr>
        <p:spPr/>
        <p:txBody>
          <a:bodyPr/>
          <a:lstStyle/>
          <a:p>
            <a:r>
              <a:rPr lang="en-US" dirty="0"/>
              <a:t>Point Pre-Processing Tools</a:t>
            </a:r>
          </a:p>
        </p:txBody>
      </p:sp>
      <p:sp>
        <p:nvSpPr>
          <p:cNvPr id="3" name="Content Placeholder 2">
            <a:extLst>
              <a:ext uri="{FF2B5EF4-FFF2-40B4-BE49-F238E27FC236}">
                <a16:creationId xmlns:a16="http://schemas.microsoft.com/office/drawing/2014/main" id="{95A90632-3238-0999-5284-127D7E33FD12}"/>
              </a:ext>
            </a:extLst>
          </p:cNvPr>
          <p:cNvSpPr>
            <a:spLocks noGrp="1"/>
          </p:cNvSpPr>
          <p:nvPr>
            <p:ph idx="1"/>
          </p:nvPr>
        </p:nvSpPr>
        <p:spPr>
          <a:xfrm>
            <a:off x="621666" y="1548068"/>
            <a:ext cx="7810935" cy="4445537"/>
          </a:xfrm>
        </p:spPr>
        <p:txBody>
          <a:bodyPr/>
          <a:lstStyle/>
          <a:p>
            <a:pPr marL="457200" indent="-457200">
              <a:buFont typeface="+mj-lt"/>
              <a:buAutoNum type="arabicPeriod"/>
            </a:pPr>
            <a:r>
              <a:rPr lang="en-US" sz="2200" dirty="0">
                <a:highlight>
                  <a:srgbClr val="FFD579"/>
                </a:highlight>
              </a:rPr>
              <a:t>IODA2NC</a:t>
            </a:r>
            <a:r>
              <a:rPr lang="en-US" sz="2200" dirty="0"/>
              <a:t> ingests Interface for Observation Data Access (IODA) data from JEDI (v10.0.0)</a:t>
            </a:r>
          </a:p>
          <a:p>
            <a:pPr marL="1142983" lvl="1" indent="-457200">
              <a:buFont typeface="+mj-lt"/>
              <a:buAutoNum type="arabicPeriod"/>
            </a:pPr>
            <a:r>
              <a:rPr lang="en-US" sz="2200" dirty="0"/>
              <a:t>Update to read IODA version 2 data (v11.0.0)</a:t>
            </a:r>
          </a:p>
          <a:p>
            <a:pPr marL="457200" indent="-457200">
              <a:buFont typeface="+mj-lt"/>
              <a:buAutoNum type="arabicPeriod"/>
            </a:pPr>
            <a:r>
              <a:rPr lang="en-US" sz="2200" dirty="0">
                <a:highlight>
                  <a:srgbClr val="FFD579"/>
                </a:highlight>
              </a:rPr>
              <a:t>MADIS2NC</a:t>
            </a:r>
            <a:r>
              <a:rPr lang="en-US" sz="2200" dirty="0"/>
              <a:t> supports updated input format (v10.0.0)</a:t>
            </a:r>
          </a:p>
          <a:p>
            <a:pPr marL="457200" indent="-457200">
              <a:buFont typeface="+mj-lt"/>
              <a:buAutoNum type="arabicPeriod"/>
            </a:pPr>
            <a:r>
              <a:rPr lang="en-US" sz="2200" dirty="0"/>
              <a:t>PB2NC derives </a:t>
            </a:r>
            <a:r>
              <a:rPr lang="en-US" sz="2200" dirty="0">
                <a:highlight>
                  <a:srgbClr val="FFD579"/>
                </a:highlight>
              </a:rPr>
              <a:t>PBL and CAPE</a:t>
            </a:r>
            <a:r>
              <a:rPr lang="en-US" sz="2200" dirty="0"/>
              <a:t> (v10.1.0)</a:t>
            </a:r>
          </a:p>
          <a:p>
            <a:pPr marL="457200" indent="-457200">
              <a:buFont typeface="+mj-lt"/>
              <a:buAutoNum type="arabicPeriod"/>
            </a:pPr>
            <a:r>
              <a:rPr lang="en-US" sz="2200" dirty="0"/>
              <a:t>Define </a:t>
            </a:r>
            <a:r>
              <a:rPr lang="en-US" sz="2200" dirty="0">
                <a:highlight>
                  <a:srgbClr val="FFD579"/>
                </a:highlight>
              </a:rPr>
              <a:t>common API</a:t>
            </a:r>
            <a:r>
              <a:rPr lang="en-US" sz="2200" dirty="0"/>
              <a:t> for reading/writing </a:t>
            </a:r>
            <a:r>
              <a:rPr lang="en-US" sz="2200" dirty="0" err="1"/>
              <a:t>NetCDF</a:t>
            </a:r>
            <a:r>
              <a:rPr lang="en-US" sz="2200" dirty="0"/>
              <a:t> point observation files (v10.1.0)</a:t>
            </a:r>
          </a:p>
          <a:p>
            <a:pPr marL="457200" indent="-457200">
              <a:buFont typeface="+mj-lt"/>
              <a:buAutoNum type="arabicPeriod"/>
            </a:pPr>
            <a:r>
              <a:rPr lang="en-US" sz="2200" dirty="0">
                <a:highlight>
                  <a:srgbClr val="FFD579"/>
                </a:highlight>
              </a:rPr>
              <a:t>ASCII2NC</a:t>
            </a:r>
            <a:r>
              <a:rPr lang="en-US" sz="2200" dirty="0"/>
              <a:t> reads NDBC buoy data, EPA </a:t>
            </a:r>
            <a:r>
              <a:rPr lang="en-US" sz="2200" dirty="0" err="1"/>
              <a:t>AirNow</a:t>
            </a:r>
            <a:r>
              <a:rPr lang="en-US" sz="2200" dirty="0"/>
              <a:t> data, and AERONET v3 (v11.0.0)</a:t>
            </a:r>
          </a:p>
          <a:p>
            <a:endParaRPr lang="en-US" sz="2200" dirty="0"/>
          </a:p>
        </p:txBody>
      </p:sp>
      <p:sp>
        <p:nvSpPr>
          <p:cNvPr id="4" name="Slide Number Placeholder 3">
            <a:extLst>
              <a:ext uri="{FF2B5EF4-FFF2-40B4-BE49-F238E27FC236}">
                <a16:creationId xmlns:a16="http://schemas.microsoft.com/office/drawing/2014/main" id="{42923EBA-A991-E352-7AB0-3EA6532F50E0}"/>
              </a:ext>
            </a:extLst>
          </p:cNvPr>
          <p:cNvSpPr>
            <a:spLocks noGrp="1"/>
          </p:cNvSpPr>
          <p:nvPr>
            <p:ph type="sldNum" sz="quarter" idx="12"/>
          </p:nvPr>
        </p:nvSpPr>
        <p:spPr/>
        <p:txBody>
          <a:bodyPr/>
          <a:lstStyle/>
          <a:p>
            <a:fld id="{68871CE0-38AD-2C42-9C03-E29E0799DE62}" type="slidenum">
              <a:rPr lang="en-US" smtClean="0"/>
              <a:t>11</a:t>
            </a:fld>
            <a:endParaRPr lang="en-US"/>
          </a:p>
        </p:txBody>
      </p:sp>
      <p:sp>
        <p:nvSpPr>
          <p:cNvPr id="5" name="Text Placeholder 4">
            <a:extLst>
              <a:ext uri="{FF2B5EF4-FFF2-40B4-BE49-F238E27FC236}">
                <a16:creationId xmlns:a16="http://schemas.microsoft.com/office/drawing/2014/main" id="{4B41CF50-F8BA-7C0F-2D60-800B4694CA57}"/>
              </a:ext>
            </a:extLst>
          </p:cNvPr>
          <p:cNvSpPr>
            <a:spLocks noGrp="1"/>
          </p:cNvSpPr>
          <p:nvPr>
            <p:ph type="body" sz="quarter" idx="13"/>
          </p:nvPr>
        </p:nvSpPr>
        <p:spPr/>
        <p:txBody>
          <a:bodyPr/>
          <a:lstStyle/>
          <a:p>
            <a:endParaRPr lang="en-US" dirty="0"/>
          </a:p>
        </p:txBody>
      </p:sp>
      <p:pic>
        <p:nvPicPr>
          <p:cNvPr id="6" name="Picture 5">
            <a:extLst>
              <a:ext uri="{FF2B5EF4-FFF2-40B4-BE49-F238E27FC236}">
                <a16:creationId xmlns:a16="http://schemas.microsoft.com/office/drawing/2014/main" id="{BC2F8CC0-C6B7-4BC9-FCA2-67DE6030B0E8}"/>
              </a:ext>
            </a:extLst>
          </p:cNvPr>
          <p:cNvPicPr>
            <a:picLocks noChangeAspect="1"/>
          </p:cNvPicPr>
          <p:nvPr/>
        </p:nvPicPr>
        <p:blipFill>
          <a:blip r:embed="rId3"/>
          <a:stretch>
            <a:fillRect/>
          </a:stretch>
        </p:blipFill>
        <p:spPr>
          <a:xfrm>
            <a:off x="8336479" y="722376"/>
            <a:ext cx="3787266" cy="2840449"/>
          </a:xfrm>
          <a:prstGeom prst="rect">
            <a:avLst/>
          </a:prstGeom>
        </p:spPr>
      </p:pic>
      <p:sp>
        <p:nvSpPr>
          <p:cNvPr id="9" name="Rectangle 8">
            <a:extLst>
              <a:ext uri="{FF2B5EF4-FFF2-40B4-BE49-F238E27FC236}">
                <a16:creationId xmlns:a16="http://schemas.microsoft.com/office/drawing/2014/main" id="{D79B8634-6A05-97D0-EFEC-3DCC89F91E3B}"/>
              </a:ext>
            </a:extLst>
          </p:cNvPr>
          <p:cNvSpPr/>
          <p:nvPr/>
        </p:nvSpPr>
        <p:spPr>
          <a:xfrm>
            <a:off x="8525772" y="1794928"/>
            <a:ext cx="1130300" cy="1049872"/>
          </a:xfrm>
          <a:prstGeom prst="rect">
            <a:avLst/>
          </a:prstGeom>
          <a:solidFill>
            <a:srgbClr val="FFD579">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B141341E-D869-BAE4-45FC-14550437102D}"/>
              </a:ext>
            </a:extLst>
          </p:cNvPr>
          <p:cNvCxnSpPr>
            <a:cxnSpLocks/>
          </p:cNvCxnSpPr>
          <p:nvPr/>
        </p:nvCxnSpPr>
        <p:spPr>
          <a:xfrm>
            <a:off x="9148072" y="1794928"/>
            <a:ext cx="1130300" cy="135822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F3FA3A48-2310-B9C9-0C04-5C9863A6FF4D}"/>
              </a:ext>
            </a:extLst>
          </p:cNvPr>
          <p:cNvPicPr>
            <a:picLocks noChangeAspect="1"/>
          </p:cNvPicPr>
          <p:nvPr/>
        </p:nvPicPr>
        <p:blipFill>
          <a:blip r:embed="rId4"/>
          <a:stretch>
            <a:fillRect/>
          </a:stretch>
        </p:blipFill>
        <p:spPr>
          <a:xfrm>
            <a:off x="8512873" y="3153156"/>
            <a:ext cx="3530600" cy="3238500"/>
          </a:xfrm>
          <a:prstGeom prst="rect">
            <a:avLst/>
          </a:prstGeom>
          <a:ln>
            <a:solidFill>
              <a:schemeClr val="tx1"/>
            </a:solidFill>
          </a:ln>
        </p:spPr>
      </p:pic>
      <p:sp>
        <p:nvSpPr>
          <p:cNvPr id="28" name="TextBox 27">
            <a:extLst>
              <a:ext uri="{FF2B5EF4-FFF2-40B4-BE49-F238E27FC236}">
                <a16:creationId xmlns:a16="http://schemas.microsoft.com/office/drawing/2014/main" id="{2E2B3C9F-EA82-EC79-894E-EE18DE94E1F2}"/>
              </a:ext>
            </a:extLst>
          </p:cNvPr>
          <p:cNvSpPr txBox="1"/>
          <p:nvPr/>
        </p:nvSpPr>
        <p:spPr>
          <a:xfrm>
            <a:off x="997655" y="4914328"/>
            <a:ext cx="7297382" cy="1477328"/>
          </a:xfrm>
          <a:prstGeom prst="rect">
            <a:avLst/>
          </a:prstGeom>
          <a:solidFill>
            <a:srgbClr val="FFD579">
              <a:alpha val="15000"/>
            </a:srgbClr>
          </a:solidFill>
          <a:ln>
            <a:solidFill>
              <a:schemeClr val="tx1"/>
            </a:solidFill>
          </a:ln>
        </p:spPr>
        <p:txBody>
          <a:bodyPr wrap="square" rtlCol="0">
            <a:spAutoFit/>
          </a:bodyPr>
          <a:lstStyle/>
          <a:p>
            <a:r>
              <a:rPr lang="en-US" dirty="0">
                <a:latin typeface="Courier New" panose="02070309020205020404" pitchFamily="49" charset="0"/>
                <a:cs typeface="Courier New" panose="02070309020205020404" pitchFamily="49" charset="0"/>
              </a:rPr>
              <a:t>"-format </a:t>
            </a:r>
            <a:r>
              <a:rPr lang="en-US" dirty="0" err="1">
                <a:latin typeface="Courier New" panose="02070309020205020404" pitchFamily="49" charset="0"/>
                <a:cs typeface="Courier New" panose="02070309020205020404" pitchFamily="49" charset="0"/>
              </a:rPr>
              <a:t>ASCII_format</a:t>
            </a:r>
            <a:r>
              <a:rPr lang="en-US" dirty="0">
                <a:latin typeface="Courier New" panose="02070309020205020404" pitchFamily="49" charset="0"/>
                <a:cs typeface="Courier New" panose="02070309020205020404" pitchFamily="49" charset="0"/>
              </a:rPr>
              <a:t>" may be set to "</a:t>
            </a:r>
            <a:r>
              <a:rPr lang="en-US" dirty="0" err="1">
                <a:latin typeface="Courier New" panose="02070309020205020404" pitchFamily="49" charset="0"/>
                <a:cs typeface="Courier New" panose="02070309020205020404" pitchFamily="49" charset="0"/>
              </a:rPr>
              <a:t>met_point</a:t>
            </a:r>
            <a:r>
              <a:rPr lang="en-US" dirty="0">
                <a:latin typeface="Courier New" panose="02070309020205020404" pitchFamily="49" charset="0"/>
                <a:cs typeface="Courier New" panose="02070309020205020404" pitchFamily="49" charset="0"/>
              </a:rPr>
              <a:t>",</a:t>
            </a:r>
          </a:p>
          <a:p>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little_r</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surfrad</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wwsis</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airnowdaily_v2</a:t>
            </a:r>
            <a:r>
              <a:rPr lang="en-US" dirty="0">
                <a:latin typeface="Courier New" panose="02070309020205020404" pitchFamily="49" charset="0"/>
                <a:cs typeface="Courier New" panose="02070309020205020404" pitchFamily="49" charset="0"/>
              </a:rPr>
              <a:t>",</a:t>
            </a:r>
          </a:p>
          <a:p>
            <a:r>
              <a:rPr lang="en-US"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airnowhourlyaqobs</a:t>
            </a:r>
            <a:r>
              <a:rPr lang="en-US"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airnowhourly</a:t>
            </a:r>
            <a:r>
              <a:rPr lang="en-US" dirty="0">
                <a:latin typeface="Courier New" panose="02070309020205020404" pitchFamily="49" charset="0"/>
                <a:cs typeface="Courier New" panose="02070309020205020404" pitchFamily="49" charset="0"/>
              </a:rPr>
              <a:t>",</a:t>
            </a:r>
          </a:p>
          <a:p>
            <a:r>
              <a:rPr lang="en-US"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ndbc_standard</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aeronet</a:t>
            </a:r>
            <a:r>
              <a:rPr lang="en-US" dirty="0">
                <a:latin typeface="Courier New" panose="02070309020205020404" pitchFamily="49" charset="0"/>
                <a:cs typeface="Courier New" panose="02070309020205020404" pitchFamily="49" charset="0"/>
              </a:rPr>
              <a:t>", "aeronetv2",</a:t>
            </a:r>
          </a:p>
          <a:p>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aeronetv3</a:t>
            </a:r>
            <a:r>
              <a:rPr lang="en-US" dirty="0">
                <a:latin typeface="Courier New" panose="02070309020205020404" pitchFamily="49" charset="0"/>
                <a:cs typeface="Courier New" panose="02070309020205020404" pitchFamily="49" charset="0"/>
              </a:rPr>
              <a:t>", "python".</a:t>
            </a:r>
          </a:p>
        </p:txBody>
      </p:sp>
    </p:spTree>
    <p:extLst>
      <p:ext uri="{BB962C8B-B14F-4D97-AF65-F5344CB8AC3E}">
        <p14:creationId xmlns:p14="http://schemas.microsoft.com/office/powerpoint/2010/main" val="143674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3895B-2248-4B68-641D-DFFE770E0A56}"/>
              </a:ext>
            </a:extLst>
          </p:cNvPr>
          <p:cNvSpPr>
            <a:spLocks noGrp="1"/>
          </p:cNvSpPr>
          <p:nvPr>
            <p:ph type="title"/>
          </p:nvPr>
        </p:nvSpPr>
        <p:spPr/>
        <p:txBody>
          <a:bodyPr/>
          <a:lstStyle/>
          <a:p>
            <a:r>
              <a:rPr lang="en-US" dirty="0"/>
              <a:t>Point-Stat, Grid-Stat, Stat-Analysis</a:t>
            </a:r>
          </a:p>
        </p:txBody>
      </p:sp>
      <p:sp>
        <p:nvSpPr>
          <p:cNvPr id="3" name="Content Placeholder 2">
            <a:extLst>
              <a:ext uri="{FF2B5EF4-FFF2-40B4-BE49-F238E27FC236}">
                <a16:creationId xmlns:a16="http://schemas.microsoft.com/office/drawing/2014/main" id="{95A90632-3238-0999-5284-127D7E33FD12}"/>
              </a:ext>
            </a:extLst>
          </p:cNvPr>
          <p:cNvSpPr>
            <a:spLocks noGrp="1"/>
          </p:cNvSpPr>
          <p:nvPr>
            <p:ph idx="1"/>
          </p:nvPr>
        </p:nvSpPr>
        <p:spPr>
          <a:xfrm>
            <a:off x="621666" y="1538896"/>
            <a:ext cx="11570334" cy="4445537"/>
          </a:xfrm>
        </p:spPr>
        <p:txBody>
          <a:bodyPr/>
          <a:lstStyle/>
          <a:p>
            <a:pPr marL="457200" indent="-457200">
              <a:buFont typeface="+mj-lt"/>
              <a:buAutoNum type="arabicPeriod"/>
            </a:pPr>
            <a:r>
              <a:rPr lang="en-US" sz="2200" dirty="0"/>
              <a:t>New line types</a:t>
            </a:r>
          </a:p>
          <a:p>
            <a:pPr marL="1142983" lvl="1" indent="-457200">
              <a:buFont typeface="+mj-lt"/>
              <a:buAutoNum type="arabicPeriod"/>
            </a:pPr>
            <a:r>
              <a:rPr lang="en-US" sz="2200" dirty="0">
                <a:highlight>
                  <a:srgbClr val="FFD579"/>
                </a:highlight>
              </a:rPr>
              <a:t>SEEPS</a:t>
            </a:r>
            <a:r>
              <a:rPr lang="en-US" sz="2200" dirty="0"/>
              <a:t> and SEEPS_MPR line types added (v11.0.0)</a:t>
            </a:r>
          </a:p>
          <a:p>
            <a:pPr marL="1142983" lvl="1" indent="-457200">
              <a:buFont typeface="+mj-lt"/>
              <a:buAutoNum type="arabicPeriod"/>
            </a:pPr>
            <a:r>
              <a:rPr lang="en-US" sz="2200" dirty="0"/>
              <a:t>Skill Score Index (</a:t>
            </a:r>
            <a:r>
              <a:rPr lang="en-US" sz="2200" dirty="0">
                <a:highlight>
                  <a:srgbClr val="FFD579"/>
                </a:highlight>
              </a:rPr>
              <a:t>SSIDX</a:t>
            </a:r>
            <a:r>
              <a:rPr lang="en-US" sz="2200" dirty="0"/>
              <a:t>) line type added to Stat-Analysis (v10.1.0)</a:t>
            </a:r>
          </a:p>
          <a:p>
            <a:pPr marL="457200" indent="-457200">
              <a:buFont typeface="+mj-lt"/>
              <a:buAutoNum type="arabicPeriod"/>
            </a:pPr>
            <a:r>
              <a:rPr lang="en-US" sz="2200" dirty="0"/>
              <a:t>New statistics</a:t>
            </a:r>
          </a:p>
          <a:p>
            <a:pPr marL="1142983" lvl="1" indent="-457200">
              <a:buFont typeface="+mj-lt"/>
              <a:buAutoNum type="arabicPeriod"/>
            </a:pPr>
            <a:r>
              <a:rPr lang="en-US" sz="2200" dirty="0">
                <a:highlight>
                  <a:srgbClr val="FFD579"/>
                </a:highlight>
              </a:rPr>
              <a:t>Continuous</a:t>
            </a:r>
            <a:r>
              <a:rPr lang="en-US" sz="2200" dirty="0"/>
              <a:t>: Uncentered Anomaly Correlation (v9.1) and Scatter Index (v10.1.0 )</a:t>
            </a:r>
          </a:p>
          <a:p>
            <a:pPr marL="1142983" lvl="1" indent="-457200">
              <a:buFont typeface="+mj-lt"/>
              <a:buAutoNum type="arabicPeriod"/>
            </a:pPr>
            <a:r>
              <a:rPr lang="en-US" sz="2200" dirty="0">
                <a:highlight>
                  <a:srgbClr val="FFD579"/>
                </a:highlight>
              </a:rPr>
              <a:t>Categorical</a:t>
            </a:r>
            <a:r>
              <a:rPr lang="en-US" sz="2200" dirty="0"/>
              <a:t>: HSS Expected Correct (v10.1.0)</a:t>
            </a:r>
          </a:p>
          <a:p>
            <a:pPr marL="1142983" lvl="1" indent="-457200">
              <a:buFont typeface="+mj-lt"/>
              <a:buAutoNum type="arabicPeriod"/>
            </a:pPr>
            <a:r>
              <a:rPr lang="en-US" sz="2200" dirty="0">
                <a:highlight>
                  <a:srgbClr val="FFD579"/>
                </a:highlight>
              </a:rPr>
              <a:t>Probabilistic</a:t>
            </a:r>
            <a:r>
              <a:rPr lang="en-US" sz="2200" dirty="0"/>
              <a:t>: RPS complement (v9.1.0)</a:t>
            </a:r>
          </a:p>
          <a:p>
            <a:pPr marL="1142983" lvl="1" indent="-457200">
              <a:buFont typeface="+mj-lt"/>
              <a:buAutoNum type="arabicPeriod"/>
            </a:pPr>
            <a:r>
              <a:rPr lang="en-US" sz="2200" dirty="0">
                <a:highlight>
                  <a:srgbClr val="FFD579"/>
                </a:highlight>
              </a:rPr>
              <a:t>Distance Map</a:t>
            </a:r>
            <a:r>
              <a:rPr lang="en-US" sz="2200" dirty="0"/>
              <a:t>: G and GBETA (v10.1.0)</a:t>
            </a:r>
          </a:p>
          <a:p>
            <a:pPr marL="457200" indent="-457200">
              <a:buFont typeface="+mj-lt"/>
              <a:buAutoNum type="arabicPeriod"/>
            </a:pPr>
            <a:r>
              <a:rPr lang="en-US" sz="2200" dirty="0"/>
              <a:t>New options</a:t>
            </a:r>
          </a:p>
          <a:p>
            <a:pPr marL="1142983" lvl="1" indent="-457200">
              <a:buFont typeface="+mj-lt"/>
              <a:buAutoNum type="arabicPeriod"/>
            </a:pPr>
            <a:r>
              <a:rPr lang="en-US" sz="2200" dirty="0">
                <a:highlight>
                  <a:srgbClr val="FFD579"/>
                </a:highlight>
              </a:rPr>
              <a:t>Conditional</a:t>
            </a:r>
            <a:r>
              <a:rPr lang="en-US" sz="2200" dirty="0"/>
              <a:t>: Specify MPR column and threshold to filter pairs (v10.0.0)</a:t>
            </a:r>
          </a:p>
          <a:p>
            <a:pPr marL="1142983" lvl="1" indent="-457200">
              <a:buFont typeface="+mj-lt"/>
              <a:buAutoNum type="arabicPeriod"/>
            </a:pPr>
            <a:r>
              <a:rPr lang="en-US" sz="2200" dirty="0"/>
              <a:t>Stat-Analysis job handles </a:t>
            </a:r>
            <a:r>
              <a:rPr lang="en-US" sz="2200" dirty="0">
                <a:highlight>
                  <a:srgbClr val="FFD579"/>
                </a:highlight>
              </a:rPr>
              <a:t>multiple output thresholds</a:t>
            </a:r>
            <a:r>
              <a:rPr lang="en-US" sz="2200" dirty="0"/>
              <a:t> and line types (v10.0.0)</a:t>
            </a:r>
          </a:p>
          <a:p>
            <a:pPr marL="1142983" lvl="1" indent="-457200">
              <a:buFont typeface="+mj-lt"/>
              <a:buAutoNum type="arabicPeriod"/>
            </a:pPr>
            <a:r>
              <a:rPr lang="en-US" sz="2200" dirty="0">
                <a:highlight>
                  <a:srgbClr val="FFD579"/>
                </a:highlight>
              </a:rPr>
              <a:t>Open-MP</a:t>
            </a:r>
            <a:r>
              <a:rPr lang="en-US" sz="2200" dirty="0"/>
              <a:t> in Grid-Stat for computing neighborhood statistics (v10.1.0)</a:t>
            </a:r>
          </a:p>
          <a:p>
            <a:endParaRPr lang="en-US" sz="2200" dirty="0"/>
          </a:p>
        </p:txBody>
      </p:sp>
      <p:sp>
        <p:nvSpPr>
          <p:cNvPr id="4" name="Slide Number Placeholder 3">
            <a:extLst>
              <a:ext uri="{FF2B5EF4-FFF2-40B4-BE49-F238E27FC236}">
                <a16:creationId xmlns:a16="http://schemas.microsoft.com/office/drawing/2014/main" id="{42923EBA-A991-E352-7AB0-3EA6532F50E0}"/>
              </a:ext>
            </a:extLst>
          </p:cNvPr>
          <p:cNvSpPr>
            <a:spLocks noGrp="1"/>
          </p:cNvSpPr>
          <p:nvPr>
            <p:ph type="sldNum" sz="quarter" idx="12"/>
          </p:nvPr>
        </p:nvSpPr>
        <p:spPr/>
        <p:txBody>
          <a:bodyPr/>
          <a:lstStyle/>
          <a:p>
            <a:fld id="{68871CE0-38AD-2C42-9C03-E29E0799DE62}" type="slidenum">
              <a:rPr lang="en-US" smtClean="0"/>
              <a:t>12</a:t>
            </a:fld>
            <a:endParaRPr lang="en-US"/>
          </a:p>
        </p:txBody>
      </p:sp>
      <p:sp>
        <p:nvSpPr>
          <p:cNvPr id="5" name="Text Placeholder 4">
            <a:extLst>
              <a:ext uri="{FF2B5EF4-FFF2-40B4-BE49-F238E27FC236}">
                <a16:creationId xmlns:a16="http://schemas.microsoft.com/office/drawing/2014/main" id="{4B41CF50-F8BA-7C0F-2D60-800B4694CA57}"/>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121034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3895B-2248-4B68-641D-DFFE770E0A56}"/>
              </a:ext>
            </a:extLst>
          </p:cNvPr>
          <p:cNvSpPr>
            <a:spLocks noGrp="1"/>
          </p:cNvSpPr>
          <p:nvPr>
            <p:ph type="title"/>
          </p:nvPr>
        </p:nvSpPr>
        <p:spPr/>
        <p:txBody>
          <a:bodyPr/>
          <a:lstStyle/>
          <a:p>
            <a:r>
              <a:rPr lang="en-US" dirty="0"/>
              <a:t>Ensemble Verification</a:t>
            </a:r>
          </a:p>
        </p:txBody>
      </p:sp>
      <p:sp>
        <p:nvSpPr>
          <p:cNvPr id="3" name="Content Placeholder 2">
            <a:extLst>
              <a:ext uri="{FF2B5EF4-FFF2-40B4-BE49-F238E27FC236}">
                <a16:creationId xmlns:a16="http://schemas.microsoft.com/office/drawing/2014/main" id="{95A90632-3238-0999-5284-127D7E33FD12}"/>
              </a:ext>
            </a:extLst>
          </p:cNvPr>
          <p:cNvSpPr>
            <a:spLocks noGrp="1"/>
          </p:cNvSpPr>
          <p:nvPr>
            <p:ph idx="1"/>
          </p:nvPr>
        </p:nvSpPr>
        <p:spPr>
          <a:xfrm>
            <a:off x="621792" y="1621633"/>
            <a:ext cx="11570208" cy="4445537"/>
          </a:xfrm>
        </p:spPr>
        <p:txBody>
          <a:bodyPr/>
          <a:lstStyle/>
          <a:p>
            <a:pPr marL="457200" indent="-457200">
              <a:buFont typeface="+mj-lt"/>
              <a:buAutoNum type="arabicPeriod"/>
            </a:pPr>
            <a:r>
              <a:rPr lang="en-US" dirty="0"/>
              <a:t>Add </a:t>
            </a:r>
            <a:r>
              <a:rPr lang="en-US" dirty="0">
                <a:highlight>
                  <a:srgbClr val="FFD579"/>
                </a:highlight>
              </a:rPr>
              <a:t>Gen-</a:t>
            </a:r>
            <a:r>
              <a:rPr lang="en-US" dirty="0" err="1">
                <a:highlight>
                  <a:srgbClr val="FFD579"/>
                </a:highlight>
              </a:rPr>
              <a:t>Ens</a:t>
            </a:r>
            <a:r>
              <a:rPr lang="en-US" dirty="0">
                <a:highlight>
                  <a:srgbClr val="FFD579"/>
                </a:highlight>
              </a:rPr>
              <a:t>-Prod</a:t>
            </a:r>
            <a:r>
              <a:rPr lang="en-US" dirty="0"/>
              <a:t> for ensemble post-processing (v10.1.0) and remove it from Ensemble-Stat (v11.0.0)</a:t>
            </a:r>
          </a:p>
          <a:p>
            <a:pPr marL="457200" indent="-457200">
              <a:buFont typeface="+mj-lt"/>
              <a:buAutoNum type="arabicPeriod"/>
            </a:pPr>
            <a:r>
              <a:rPr lang="en-US" dirty="0">
                <a:highlight>
                  <a:srgbClr val="FFD579"/>
                </a:highlight>
              </a:rPr>
              <a:t>Continuous</a:t>
            </a:r>
            <a:r>
              <a:rPr lang="en-US" dirty="0"/>
              <a:t> Ensemble Statistics: </a:t>
            </a:r>
            <a:r>
              <a:rPr lang="en-US" dirty="0" err="1"/>
              <a:t>Hersbach</a:t>
            </a:r>
            <a:r>
              <a:rPr lang="en-US" dirty="0"/>
              <a:t> CRPS (v10.0.0), Fair CRPS, MAE, Spread Absolute Difference, Bias Ratio (v11.0.0)</a:t>
            </a:r>
          </a:p>
          <a:p>
            <a:pPr marL="457200" indent="-457200">
              <a:buFont typeface="+mj-lt"/>
              <a:buAutoNum type="arabicPeriod"/>
            </a:pPr>
            <a:r>
              <a:rPr lang="en-US" dirty="0"/>
              <a:t>Support all input ensemble members in the </a:t>
            </a:r>
            <a:r>
              <a:rPr lang="en-US" dirty="0">
                <a:highlight>
                  <a:srgbClr val="FFD579"/>
                </a:highlight>
              </a:rPr>
              <a:t>same file</a:t>
            </a:r>
            <a:r>
              <a:rPr lang="en-US" dirty="0"/>
              <a:t> (v10.1.0)</a:t>
            </a:r>
          </a:p>
          <a:p>
            <a:pPr marL="457200" indent="-457200">
              <a:buFont typeface="+mj-lt"/>
              <a:buAutoNum type="arabicPeriod"/>
            </a:pPr>
            <a:r>
              <a:rPr lang="en-US" dirty="0">
                <a:highlight>
                  <a:srgbClr val="FFD579"/>
                </a:highlight>
              </a:rPr>
              <a:t>Standardize</a:t>
            </a:r>
            <a:r>
              <a:rPr lang="en-US" dirty="0"/>
              <a:t> ensemble members relative to climatology (v10.1.0)</a:t>
            </a:r>
          </a:p>
          <a:p>
            <a:pPr marL="457200" indent="-457200">
              <a:buFont typeface="+mj-lt"/>
              <a:buAutoNum type="arabicPeriod"/>
            </a:pPr>
            <a:r>
              <a:rPr lang="en-US" dirty="0"/>
              <a:t>Apply </a:t>
            </a:r>
            <a:r>
              <a:rPr lang="en-US" dirty="0" err="1">
                <a:highlight>
                  <a:srgbClr val="FFD579"/>
                </a:highlight>
              </a:rPr>
              <a:t>HiRA</a:t>
            </a:r>
            <a:r>
              <a:rPr lang="en-US" dirty="0"/>
              <a:t> methodology to ensembles (v10.1.0)</a:t>
            </a:r>
          </a:p>
          <a:p>
            <a:pPr marL="457200" indent="-457200">
              <a:buFont typeface="+mj-lt"/>
              <a:buAutoNum type="arabicPeriod"/>
            </a:pPr>
            <a:r>
              <a:rPr lang="en-US" dirty="0"/>
              <a:t>Ensemble-Stat </a:t>
            </a:r>
            <a:r>
              <a:rPr lang="en-US" dirty="0">
                <a:highlight>
                  <a:srgbClr val="FFD579"/>
                </a:highlight>
              </a:rPr>
              <a:t>derives probabilities</a:t>
            </a:r>
            <a:r>
              <a:rPr lang="en-US" dirty="0"/>
              <a:t> on the fly and verifies them directly (v10.1.0)</a:t>
            </a:r>
          </a:p>
          <a:p>
            <a:pPr marL="457200" indent="-457200">
              <a:buFont typeface="+mj-lt"/>
              <a:buAutoNum type="arabicPeriod"/>
            </a:pPr>
            <a:r>
              <a:rPr lang="en-US" dirty="0"/>
              <a:t>Define ensemble </a:t>
            </a:r>
            <a:r>
              <a:rPr lang="en-US" dirty="0">
                <a:highlight>
                  <a:srgbClr val="FFD579"/>
                </a:highlight>
              </a:rPr>
              <a:t>control member</a:t>
            </a:r>
            <a:r>
              <a:rPr lang="en-US" dirty="0"/>
              <a:t> on the command line (v11.0.0)</a:t>
            </a:r>
          </a:p>
        </p:txBody>
      </p:sp>
      <p:sp>
        <p:nvSpPr>
          <p:cNvPr id="4" name="Slide Number Placeholder 3">
            <a:extLst>
              <a:ext uri="{FF2B5EF4-FFF2-40B4-BE49-F238E27FC236}">
                <a16:creationId xmlns:a16="http://schemas.microsoft.com/office/drawing/2014/main" id="{42923EBA-A991-E352-7AB0-3EA6532F50E0}"/>
              </a:ext>
            </a:extLst>
          </p:cNvPr>
          <p:cNvSpPr>
            <a:spLocks noGrp="1"/>
          </p:cNvSpPr>
          <p:nvPr>
            <p:ph type="sldNum" sz="quarter" idx="12"/>
          </p:nvPr>
        </p:nvSpPr>
        <p:spPr/>
        <p:txBody>
          <a:bodyPr/>
          <a:lstStyle/>
          <a:p>
            <a:fld id="{68871CE0-38AD-2C42-9C03-E29E0799DE62}" type="slidenum">
              <a:rPr lang="en-US" smtClean="0"/>
              <a:t>13</a:t>
            </a:fld>
            <a:endParaRPr lang="en-US"/>
          </a:p>
        </p:txBody>
      </p:sp>
      <p:sp>
        <p:nvSpPr>
          <p:cNvPr id="5" name="Text Placeholder 4">
            <a:extLst>
              <a:ext uri="{FF2B5EF4-FFF2-40B4-BE49-F238E27FC236}">
                <a16:creationId xmlns:a16="http://schemas.microsoft.com/office/drawing/2014/main" id="{4B41CF50-F8BA-7C0F-2D60-800B4694CA57}"/>
              </a:ext>
            </a:extLst>
          </p:cNvPr>
          <p:cNvSpPr>
            <a:spLocks noGrp="1"/>
          </p:cNvSpPr>
          <p:nvPr>
            <p:ph type="body" sz="quarter" idx="13"/>
          </p:nvPr>
        </p:nvSpPr>
        <p:spPr/>
        <p:txBody>
          <a:bodyPr/>
          <a:lstStyle/>
          <a:p>
            <a:endParaRPr lang="en-US" dirty="0"/>
          </a:p>
        </p:txBody>
      </p:sp>
      <p:sp>
        <p:nvSpPr>
          <p:cNvPr id="8" name="Oval 38">
            <a:extLst>
              <a:ext uri="{FF2B5EF4-FFF2-40B4-BE49-F238E27FC236}">
                <a16:creationId xmlns:a16="http://schemas.microsoft.com/office/drawing/2014/main" id="{5DDAC6F8-2451-81F5-0650-17625D1BE762}"/>
              </a:ext>
            </a:extLst>
          </p:cNvPr>
          <p:cNvSpPr>
            <a:spLocks noChangeArrowheads="1"/>
          </p:cNvSpPr>
          <p:nvPr/>
        </p:nvSpPr>
        <p:spPr bwMode="auto">
          <a:xfrm>
            <a:off x="9667078" y="102127"/>
            <a:ext cx="1009070" cy="717988"/>
          </a:xfrm>
          <a:prstGeom prst="ellipse">
            <a:avLst/>
          </a:prstGeom>
          <a:gradFill rotWithShape="1">
            <a:gsLst>
              <a:gs pos="0">
                <a:srgbClr val="339966"/>
              </a:gs>
              <a:gs pos="42000">
                <a:srgbClr val="339966"/>
              </a:gs>
              <a:gs pos="58000">
                <a:srgbClr val="00B0F0"/>
              </a:gs>
              <a:gs pos="97000">
                <a:srgbClr val="00B0F0"/>
              </a:gs>
              <a:gs pos="100000">
                <a:srgbClr val="00B0F0"/>
              </a:gs>
            </a:gsLst>
            <a:lin ang="0"/>
          </a:gradFill>
          <a:ln w="9360">
            <a:solidFill>
              <a:srgbClr val="000000"/>
            </a:solidFill>
            <a:miter lim="800000"/>
            <a:headEnd/>
            <a:tailEnd/>
          </a:ln>
        </p:spPr>
        <p:txBody>
          <a:bodyPr wrap="none" lIns="90000" tIns="46800" rIns="90000" bIns="46800" anchor="ctr"/>
          <a:lstStyle>
            <a:lvl1pPr>
              <a:spcBef>
                <a:spcPts val="7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000">
                <a:solidFill>
                  <a:srgbClr val="000000"/>
                </a:solidFill>
                <a:latin typeface="Verdana" panose="020B0604030504040204" pitchFamily="34" charset="0"/>
                <a:ea typeface="ＭＳ Ｐゴシック" panose="020B0600070205080204" pitchFamily="34" charset="-128"/>
                <a:cs typeface="Bitstream Vera Sans" charset="0"/>
              </a:defRPr>
            </a:lvl1pPr>
            <a:lvl2pPr>
              <a:spcBef>
                <a:spcPts val="6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rgbClr val="000000"/>
                </a:solidFill>
                <a:latin typeface="Verdana" panose="020B0604030504040204" pitchFamily="34" charset="0"/>
                <a:ea typeface="Bitstream Vera Sans" charset="0"/>
                <a:cs typeface="Bitstream Vera Sans" charset="0"/>
              </a:defRPr>
            </a:lvl2pPr>
            <a:lvl3pPr>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300">
                <a:solidFill>
                  <a:srgbClr val="000000"/>
                </a:solidFill>
                <a:latin typeface="Verdana" panose="020B0604030504040204" pitchFamily="34" charset="0"/>
                <a:ea typeface="Bitstream Vera Sans" charset="0"/>
                <a:cs typeface="Bitstream Vera Sans"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Verdana" panose="020B0604030504040204" pitchFamily="34" charset="0"/>
                <a:ea typeface="Bitstream Vera Sans" charset="0"/>
                <a:cs typeface="Bitstream Vera Sans" charset="0"/>
              </a:defRPr>
            </a:lvl4pPr>
            <a:lvl5pPr>
              <a:spcBef>
                <a:spcPts val="6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Verdana" panose="020B0604030504040204" pitchFamily="34" charset="0"/>
                <a:ea typeface="Bitstream Vera Sans" charset="0"/>
                <a:cs typeface="Bitstream Vera Sans" charset="0"/>
              </a:defRPr>
            </a:lvl5pPr>
            <a:lvl6pPr marL="2514600" indent="-228600" defTabSz="457200" eaLnBrk="0" fontAlgn="base" hangingPunct="0">
              <a:spcBef>
                <a:spcPts val="6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Verdana" panose="020B0604030504040204" pitchFamily="34" charset="0"/>
                <a:ea typeface="Bitstream Vera Sans" charset="0"/>
                <a:cs typeface="Bitstream Vera Sans" charset="0"/>
              </a:defRPr>
            </a:lvl6pPr>
            <a:lvl7pPr marL="2971800" indent="-228600" defTabSz="457200" eaLnBrk="0" fontAlgn="base" hangingPunct="0">
              <a:spcBef>
                <a:spcPts val="6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Verdana" panose="020B0604030504040204" pitchFamily="34" charset="0"/>
                <a:ea typeface="Bitstream Vera Sans" charset="0"/>
                <a:cs typeface="Bitstream Vera Sans" charset="0"/>
              </a:defRPr>
            </a:lvl7pPr>
            <a:lvl8pPr marL="3429000" indent="-228600" defTabSz="457200" eaLnBrk="0" fontAlgn="base" hangingPunct="0">
              <a:spcBef>
                <a:spcPts val="6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Verdana" panose="020B0604030504040204" pitchFamily="34" charset="0"/>
                <a:ea typeface="Bitstream Vera Sans" charset="0"/>
                <a:cs typeface="Bitstream Vera Sans" charset="0"/>
              </a:defRPr>
            </a:lvl8pPr>
            <a:lvl9pPr marL="3886200" indent="-228600" defTabSz="457200" eaLnBrk="0" fontAlgn="base" hangingPunct="0">
              <a:spcBef>
                <a:spcPts val="6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Verdana" panose="020B0604030504040204" pitchFamily="34" charset="0"/>
                <a:ea typeface="Bitstream Vera Sans" charset="0"/>
                <a:cs typeface="Bitstream Vera Sans" charset="0"/>
              </a:defRPr>
            </a:lvl9pPr>
          </a:lstStyle>
          <a:p>
            <a:pPr algn="ctr" eaLnBrk="1" hangingPunct="1">
              <a:spcBef>
                <a:spcPct val="0"/>
              </a:spcBef>
              <a:buClrTx/>
              <a:buFontTx/>
              <a:buNone/>
            </a:pPr>
            <a:r>
              <a:rPr lang="en-GB" altLang="en-US" sz="1200" b="1" dirty="0"/>
              <a:t>Ensemble</a:t>
            </a:r>
          </a:p>
          <a:p>
            <a:pPr algn="ctr" eaLnBrk="1" hangingPunct="1">
              <a:spcBef>
                <a:spcPct val="0"/>
              </a:spcBef>
              <a:buClrTx/>
              <a:buFontTx/>
              <a:buNone/>
            </a:pPr>
            <a:r>
              <a:rPr lang="en-GB" altLang="en-US" sz="1200" b="1" dirty="0"/>
              <a:t>Stat</a:t>
            </a:r>
          </a:p>
        </p:txBody>
      </p:sp>
      <p:sp>
        <p:nvSpPr>
          <p:cNvPr id="9" name="Oval 36">
            <a:extLst>
              <a:ext uri="{FF2B5EF4-FFF2-40B4-BE49-F238E27FC236}">
                <a16:creationId xmlns:a16="http://schemas.microsoft.com/office/drawing/2014/main" id="{73995BA7-9191-7CC9-5FA8-5083B6E98EA7}"/>
              </a:ext>
            </a:extLst>
          </p:cNvPr>
          <p:cNvSpPr>
            <a:spLocks noChangeArrowheads="1"/>
          </p:cNvSpPr>
          <p:nvPr/>
        </p:nvSpPr>
        <p:spPr bwMode="auto">
          <a:xfrm>
            <a:off x="8584121" y="812972"/>
            <a:ext cx="1009070" cy="717988"/>
          </a:xfrm>
          <a:prstGeom prst="ellipse">
            <a:avLst/>
          </a:prstGeom>
          <a:solidFill>
            <a:srgbClr val="339966"/>
          </a:solidFill>
          <a:ln w="9360">
            <a:solidFill>
              <a:srgbClr val="000000"/>
            </a:solidFill>
            <a:miter lim="800000"/>
            <a:headEnd/>
            <a:tailEnd/>
          </a:ln>
        </p:spPr>
        <p:txBody>
          <a:bodyPr wrap="none" lIns="90000" tIns="46800" rIns="90000" bIns="46800" anchor="ctr"/>
          <a:lstStyle>
            <a:lvl1pPr>
              <a:spcBef>
                <a:spcPts val="7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000">
                <a:solidFill>
                  <a:srgbClr val="000000"/>
                </a:solidFill>
                <a:latin typeface="Verdana" panose="020B0604030504040204" pitchFamily="34" charset="0"/>
                <a:ea typeface="ＭＳ Ｐゴシック" panose="020B0600070205080204" pitchFamily="34" charset="-128"/>
                <a:cs typeface="Bitstream Vera Sans" charset="0"/>
              </a:defRPr>
            </a:lvl1pPr>
            <a:lvl2pPr>
              <a:spcBef>
                <a:spcPts val="6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rgbClr val="000000"/>
                </a:solidFill>
                <a:latin typeface="Verdana" panose="020B0604030504040204" pitchFamily="34" charset="0"/>
                <a:ea typeface="Bitstream Vera Sans" charset="0"/>
                <a:cs typeface="Bitstream Vera Sans" charset="0"/>
              </a:defRPr>
            </a:lvl2pPr>
            <a:lvl3pPr>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300">
                <a:solidFill>
                  <a:srgbClr val="000000"/>
                </a:solidFill>
                <a:latin typeface="Verdana" panose="020B0604030504040204" pitchFamily="34" charset="0"/>
                <a:ea typeface="Bitstream Vera Sans" charset="0"/>
                <a:cs typeface="Bitstream Vera Sans"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Verdana" panose="020B0604030504040204" pitchFamily="34" charset="0"/>
                <a:ea typeface="Bitstream Vera Sans" charset="0"/>
                <a:cs typeface="Bitstream Vera Sans" charset="0"/>
              </a:defRPr>
            </a:lvl4pPr>
            <a:lvl5pPr>
              <a:spcBef>
                <a:spcPts val="6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Verdana" panose="020B0604030504040204" pitchFamily="34" charset="0"/>
                <a:ea typeface="Bitstream Vera Sans" charset="0"/>
                <a:cs typeface="Bitstream Vera Sans" charset="0"/>
              </a:defRPr>
            </a:lvl5pPr>
            <a:lvl6pPr marL="2514600" indent="-228600" defTabSz="457200" eaLnBrk="0" fontAlgn="base" hangingPunct="0">
              <a:spcBef>
                <a:spcPts val="6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Verdana" panose="020B0604030504040204" pitchFamily="34" charset="0"/>
                <a:ea typeface="Bitstream Vera Sans" charset="0"/>
                <a:cs typeface="Bitstream Vera Sans" charset="0"/>
              </a:defRPr>
            </a:lvl6pPr>
            <a:lvl7pPr marL="2971800" indent="-228600" defTabSz="457200" eaLnBrk="0" fontAlgn="base" hangingPunct="0">
              <a:spcBef>
                <a:spcPts val="6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Verdana" panose="020B0604030504040204" pitchFamily="34" charset="0"/>
                <a:ea typeface="Bitstream Vera Sans" charset="0"/>
                <a:cs typeface="Bitstream Vera Sans" charset="0"/>
              </a:defRPr>
            </a:lvl7pPr>
            <a:lvl8pPr marL="3429000" indent="-228600" defTabSz="457200" eaLnBrk="0" fontAlgn="base" hangingPunct="0">
              <a:spcBef>
                <a:spcPts val="6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Verdana" panose="020B0604030504040204" pitchFamily="34" charset="0"/>
                <a:ea typeface="Bitstream Vera Sans" charset="0"/>
                <a:cs typeface="Bitstream Vera Sans" charset="0"/>
              </a:defRPr>
            </a:lvl8pPr>
            <a:lvl9pPr marL="3886200" indent="-228600" defTabSz="457200" eaLnBrk="0" fontAlgn="base" hangingPunct="0">
              <a:spcBef>
                <a:spcPts val="6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Verdana" panose="020B0604030504040204" pitchFamily="34" charset="0"/>
                <a:ea typeface="Bitstream Vera Sans" charset="0"/>
                <a:cs typeface="Bitstream Vera Sans" charset="0"/>
              </a:defRPr>
            </a:lvl9pPr>
          </a:lstStyle>
          <a:p>
            <a:pPr algn="ctr" eaLnBrk="1" hangingPunct="1">
              <a:spcBef>
                <a:spcPct val="0"/>
              </a:spcBef>
              <a:buClrTx/>
              <a:buFontTx/>
              <a:buNone/>
            </a:pPr>
            <a:r>
              <a:rPr lang="en-GB" altLang="en-US" sz="1200" b="1" dirty="0"/>
              <a:t>Gen</a:t>
            </a:r>
          </a:p>
          <a:p>
            <a:pPr algn="ctr" eaLnBrk="1" hangingPunct="1">
              <a:spcBef>
                <a:spcPct val="0"/>
              </a:spcBef>
              <a:buClrTx/>
              <a:buFontTx/>
              <a:buNone/>
            </a:pPr>
            <a:r>
              <a:rPr lang="en-GB" altLang="en-US" sz="1200" b="1" dirty="0" err="1"/>
              <a:t>EnsProd</a:t>
            </a:r>
            <a:endParaRPr lang="en-GB" altLang="en-US" sz="1200" b="1" dirty="0"/>
          </a:p>
        </p:txBody>
      </p:sp>
      <p:sp>
        <p:nvSpPr>
          <p:cNvPr id="10" name="Oval 38">
            <a:extLst>
              <a:ext uri="{FF2B5EF4-FFF2-40B4-BE49-F238E27FC236}">
                <a16:creationId xmlns:a16="http://schemas.microsoft.com/office/drawing/2014/main" id="{BD5FB727-1CDB-22E7-FD4E-D33171FC5419}"/>
              </a:ext>
            </a:extLst>
          </p:cNvPr>
          <p:cNvSpPr>
            <a:spLocks noChangeArrowheads="1"/>
          </p:cNvSpPr>
          <p:nvPr/>
        </p:nvSpPr>
        <p:spPr bwMode="auto">
          <a:xfrm>
            <a:off x="10744837" y="805829"/>
            <a:ext cx="1009070" cy="717988"/>
          </a:xfrm>
          <a:prstGeom prst="ellipse">
            <a:avLst/>
          </a:prstGeom>
          <a:solidFill>
            <a:srgbClr val="00B0F0"/>
          </a:solidFill>
          <a:ln w="9360">
            <a:solidFill>
              <a:srgbClr val="000000"/>
            </a:solidFill>
            <a:miter lim="800000"/>
            <a:headEnd/>
            <a:tailEnd/>
          </a:ln>
        </p:spPr>
        <p:txBody>
          <a:bodyPr wrap="none" lIns="90000" tIns="46800" rIns="90000" bIns="46800" anchor="ctr"/>
          <a:lstStyle>
            <a:lvl1pPr>
              <a:spcBef>
                <a:spcPts val="7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000">
                <a:solidFill>
                  <a:srgbClr val="000000"/>
                </a:solidFill>
                <a:latin typeface="Verdana" panose="020B0604030504040204" pitchFamily="34" charset="0"/>
                <a:ea typeface="ＭＳ Ｐゴシック" panose="020B0600070205080204" pitchFamily="34" charset="-128"/>
                <a:cs typeface="Bitstream Vera Sans" charset="0"/>
              </a:defRPr>
            </a:lvl1pPr>
            <a:lvl2pPr>
              <a:spcBef>
                <a:spcPts val="6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rgbClr val="000000"/>
                </a:solidFill>
                <a:latin typeface="Verdana" panose="020B0604030504040204" pitchFamily="34" charset="0"/>
                <a:ea typeface="Bitstream Vera Sans" charset="0"/>
                <a:cs typeface="Bitstream Vera Sans" charset="0"/>
              </a:defRPr>
            </a:lvl2pPr>
            <a:lvl3pPr>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300">
                <a:solidFill>
                  <a:srgbClr val="000000"/>
                </a:solidFill>
                <a:latin typeface="Verdana" panose="020B0604030504040204" pitchFamily="34" charset="0"/>
                <a:ea typeface="Bitstream Vera Sans" charset="0"/>
                <a:cs typeface="Bitstream Vera Sans"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Verdana" panose="020B0604030504040204" pitchFamily="34" charset="0"/>
                <a:ea typeface="Bitstream Vera Sans" charset="0"/>
                <a:cs typeface="Bitstream Vera Sans" charset="0"/>
              </a:defRPr>
            </a:lvl4pPr>
            <a:lvl5pPr>
              <a:spcBef>
                <a:spcPts val="6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Verdana" panose="020B0604030504040204" pitchFamily="34" charset="0"/>
                <a:ea typeface="Bitstream Vera Sans" charset="0"/>
                <a:cs typeface="Bitstream Vera Sans" charset="0"/>
              </a:defRPr>
            </a:lvl5pPr>
            <a:lvl6pPr marL="2514600" indent="-228600" defTabSz="457200" eaLnBrk="0" fontAlgn="base" hangingPunct="0">
              <a:spcBef>
                <a:spcPts val="6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Verdana" panose="020B0604030504040204" pitchFamily="34" charset="0"/>
                <a:ea typeface="Bitstream Vera Sans" charset="0"/>
                <a:cs typeface="Bitstream Vera Sans" charset="0"/>
              </a:defRPr>
            </a:lvl6pPr>
            <a:lvl7pPr marL="2971800" indent="-228600" defTabSz="457200" eaLnBrk="0" fontAlgn="base" hangingPunct="0">
              <a:spcBef>
                <a:spcPts val="6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Verdana" panose="020B0604030504040204" pitchFamily="34" charset="0"/>
                <a:ea typeface="Bitstream Vera Sans" charset="0"/>
                <a:cs typeface="Bitstream Vera Sans" charset="0"/>
              </a:defRPr>
            </a:lvl7pPr>
            <a:lvl8pPr marL="3429000" indent="-228600" defTabSz="457200" eaLnBrk="0" fontAlgn="base" hangingPunct="0">
              <a:spcBef>
                <a:spcPts val="6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Verdana" panose="020B0604030504040204" pitchFamily="34" charset="0"/>
                <a:ea typeface="Bitstream Vera Sans" charset="0"/>
                <a:cs typeface="Bitstream Vera Sans" charset="0"/>
              </a:defRPr>
            </a:lvl8pPr>
            <a:lvl9pPr marL="3886200" indent="-228600" defTabSz="457200" eaLnBrk="0" fontAlgn="base" hangingPunct="0">
              <a:spcBef>
                <a:spcPts val="625"/>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Verdana" panose="020B0604030504040204" pitchFamily="34" charset="0"/>
                <a:ea typeface="Bitstream Vera Sans" charset="0"/>
                <a:cs typeface="Bitstream Vera Sans" charset="0"/>
              </a:defRPr>
            </a:lvl9pPr>
          </a:lstStyle>
          <a:p>
            <a:pPr algn="ctr" eaLnBrk="1" hangingPunct="1">
              <a:spcBef>
                <a:spcPct val="0"/>
              </a:spcBef>
              <a:buClrTx/>
              <a:buFontTx/>
              <a:buNone/>
            </a:pPr>
            <a:r>
              <a:rPr lang="en-GB" altLang="en-US" sz="1200" b="1" dirty="0"/>
              <a:t>Ensemble</a:t>
            </a:r>
          </a:p>
          <a:p>
            <a:pPr algn="ctr" eaLnBrk="1" hangingPunct="1">
              <a:spcBef>
                <a:spcPct val="0"/>
              </a:spcBef>
              <a:buClrTx/>
              <a:buFontTx/>
              <a:buNone/>
            </a:pPr>
            <a:r>
              <a:rPr lang="en-GB" altLang="en-US" sz="1200" b="1" dirty="0"/>
              <a:t>Stat</a:t>
            </a:r>
          </a:p>
        </p:txBody>
      </p:sp>
      <p:cxnSp>
        <p:nvCxnSpPr>
          <p:cNvPr id="12" name="Straight Arrow Connector 11">
            <a:extLst>
              <a:ext uri="{FF2B5EF4-FFF2-40B4-BE49-F238E27FC236}">
                <a16:creationId xmlns:a16="http://schemas.microsoft.com/office/drawing/2014/main" id="{F636B383-3F47-7BD8-A139-8A142A382A85}"/>
              </a:ext>
            </a:extLst>
          </p:cNvPr>
          <p:cNvCxnSpPr>
            <a:cxnSpLocks/>
            <a:stCxn id="8" idx="5"/>
            <a:endCxn id="10" idx="1"/>
          </p:cNvCxnSpPr>
          <p:nvPr/>
        </p:nvCxnSpPr>
        <p:spPr>
          <a:xfrm>
            <a:off x="10528373" y="714968"/>
            <a:ext cx="364239" cy="1960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3883B3A-8273-CAD5-E4AE-3EE4363F52E5}"/>
              </a:ext>
            </a:extLst>
          </p:cNvPr>
          <p:cNvCxnSpPr>
            <a:cxnSpLocks/>
            <a:stCxn id="8" idx="3"/>
            <a:endCxn id="9" idx="7"/>
          </p:cNvCxnSpPr>
          <p:nvPr/>
        </p:nvCxnSpPr>
        <p:spPr>
          <a:xfrm flipH="1">
            <a:off x="9445416" y="714968"/>
            <a:ext cx="369437" cy="2031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69F500E-95A1-6058-1B86-55AB155BC58B}"/>
              </a:ext>
            </a:extLst>
          </p:cNvPr>
          <p:cNvSpPr txBox="1"/>
          <p:nvPr/>
        </p:nvSpPr>
        <p:spPr>
          <a:xfrm>
            <a:off x="1248762" y="5780265"/>
            <a:ext cx="9694475" cy="769441"/>
          </a:xfrm>
          <a:prstGeom prst="rect">
            <a:avLst/>
          </a:prstGeom>
          <a:solidFill>
            <a:srgbClr val="FFD579">
              <a:alpha val="15000"/>
            </a:srgbClr>
          </a:solidFill>
          <a:ln>
            <a:solidFill>
              <a:schemeClr val="tx1"/>
            </a:solidFill>
          </a:ln>
        </p:spPr>
        <p:txBody>
          <a:bodyPr wrap="square" rtlCol="0">
            <a:spAutoFit/>
          </a:bodyPr>
          <a:lstStyle/>
          <a:p>
            <a:r>
              <a:rPr lang="en-US" sz="2200" dirty="0">
                <a:latin typeface="Courier New" panose="02070309020205020404" pitchFamily="49" charset="0"/>
                <a:cs typeface="Courier New" panose="02070309020205020404" pitchFamily="49" charset="0"/>
              </a:rPr>
              <a:t>"</a:t>
            </a:r>
            <a:r>
              <a:rPr lang="en-US" sz="2200" b="1" dirty="0">
                <a:latin typeface="Courier New" panose="02070309020205020404" pitchFamily="49" charset="0"/>
                <a:cs typeface="Courier New" panose="02070309020205020404" pitchFamily="49" charset="0"/>
              </a:rPr>
              <a:t>-ctrl file</a:t>
            </a:r>
            <a:r>
              <a:rPr lang="en-US" sz="2200" dirty="0">
                <a:latin typeface="Courier New" panose="02070309020205020404" pitchFamily="49" charset="0"/>
                <a:cs typeface="Courier New" panose="02070309020205020404" pitchFamily="49" charset="0"/>
              </a:rPr>
              <a:t>" specifies the gridded ensemble control data file included in the mean but excluded from the spread</a:t>
            </a:r>
          </a:p>
        </p:txBody>
      </p:sp>
    </p:spTree>
    <p:extLst>
      <p:ext uri="{BB962C8B-B14F-4D97-AF65-F5344CB8AC3E}">
        <p14:creationId xmlns:p14="http://schemas.microsoft.com/office/powerpoint/2010/main" val="324716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4303620-364F-E7D1-DED4-CFDDC8F5E3D8}"/>
              </a:ext>
            </a:extLst>
          </p:cNvPr>
          <p:cNvPicPr>
            <a:picLocks noChangeAspect="1"/>
          </p:cNvPicPr>
          <p:nvPr/>
        </p:nvPicPr>
        <p:blipFill>
          <a:blip r:embed="rId3"/>
          <a:stretch>
            <a:fillRect/>
          </a:stretch>
        </p:blipFill>
        <p:spPr>
          <a:xfrm>
            <a:off x="6970978" y="3115760"/>
            <a:ext cx="4426293" cy="983621"/>
          </a:xfrm>
          <a:prstGeom prst="rect">
            <a:avLst/>
          </a:prstGeom>
        </p:spPr>
      </p:pic>
      <p:sp>
        <p:nvSpPr>
          <p:cNvPr id="2" name="Title 1">
            <a:extLst>
              <a:ext uri="{FF2B5EF4-FFF2-40B4-BE49-F238E27FC236}">
                <a16:creationId xmlns:a16="http://schemas.microsoft.com/office/drawing/2014/main" id="{FB23895B-2248-4B68-641D-DFFE770E0A56}"/>
              </a:ext>
            </a:extLst>
          </p:cNvPr>
          <p:cNvSpPr>
            <a:spLocks noGrp="1"/>
          </p:cNvSpPr>
          <p:nvPr>
            <p:ph type="title"/>
          </p:nvPr>
        </p:nvSpPr>
        <p:spPr/>
        <p:txBody>
          <a:bodyPr/>
          <a:lstStyle/>
          <a:p>
            <a:r>
              <a:rPr lang="en-US" dirty="0" smtClean="0"/>
              <a:t>Additional Enhancements</a:t>
            </a:r>
            <a:endParaRPr lang="en-US" dirty="0"/>
          </a:p>
        </p:txBody>
      </p:sp>
      <p:sp>
        <p:nvSpPr>
          <p:cNvPr id="3" name="Content Placeholder 2">
            <a:extLst>
              <a:ext uri="{FF2B5EF4-FFF2-40B4-BE49-F238E27FC236}">
                <a16:creationId xmlns:a16="http://schemas.microsoft.com/office/drawing/2014/main" id="{95A90632-3238-0999-5284-127D7E33FD12}"/>
              </a:ext>
            </a:extLst>
          </p:cNvPr>
          <p:cNvSpPr>
            <a:spLocks noGrp="1"/>
          </p:cNvSpPr>
          <p:nvPr>
            <p:ph idx="1"/>
          </p:nvPr>
        </p:nvSpPr>
        <p:spPr>
          <a:xfrm>
            <a:off x="256032" y="1538896"/>
            <a:ext cx="6187298" cy="4445537"/>
          </a:xfrm>
        </p:spPr>
        <p:txBody>
          <a:bodyPr/>
          <a:lstStyle/>
          <a:p>
            <a:pPr marL="457200" indent="-457200">
              <a:spcBef>
                <a:spcPts val="0"/>
              </a:spcBef>
              <a:buFont typeface="+mj-lt"/>
              <a:buAutoNum type="arabicPeriod"/>
            </a:pPr>
            <a:r>
              <a:rPr lang="en-US" sz="1800" dirty="0" smtClean="0"/>
              <a:t>Add </a:t>
            </a:r>
            <a:r>
              <a:rPr lang="en-US" sz="1800" dirty="0"/>
              <a:t>support </a:t>
            </a:r>
            <a:r>
              <a:rPr lang="en-US" sz="1800" dirty="0" smtClean="0"/>
              <a:t>for semi-structured </a:t>
            </a:r>
            <a:r>
              <a:rPr lang="en-US" sz="1800" dirty="0"/>
              <a:t>grids via Python embedding </a:t>
            </a:r>
            <a:endParaRPr lang="en-US" sz="1800" dirty="0" smtClean="0"/>
          </a:p>
          <a:p>
            <a:pPr marL="457200" indent="-457200">
              <a:spcBef>
                <a:spcPts val="0"/>
              </a:spcBef>
              <a:buFont typeface="+mj-lt"/>
              <a:buAutoNum type="arabicPeriod"/>
            </a:pPr>
            <a:r>
              <a:rPr lang="en-US" sz="1800" dirty="0" smtClean="0"/>
              <a:t>TC-enhancements</a:t>
            </a:r>
            <a:endParaRPr lang="en-US" sz="1800" dirty="0"/>
          </a:p>
          <a:p>
            <a:pPr marL="1142983" lvl="1" indent="-457200">
              <a:buFont typeface="+mj-lt"/>
              <a:buAutoNum type="arabicPeriod"/>
            </a:pPr>
            <a:r>
              <a:rPr lang="en-US" sz="1600" dirty="0"/>
              <a:t>Filter genesis spatially with a pre-defined global </a:t>
            </a:r>
            <a:r>
              <a:rPr lang="en-US" sz="1600" dirty="0" smtClean="0"/>
              <a:t>TC Basin </a:t>
            </a:r>
            <a:r>
              <a:rPr lang="en-US" sz="1600" dirty="0"/>
              <a:t>and RMSC definition </a:t>
            </a:r>
            <a:endParaRPr lang="en-US" sz="1600" dirty="0" smtClean="0"/>
          </a:p>
          <a:p>
            <a:pPr marL="1142983" lvl="1" indent="-457200">
              <a:buFont typeface="+mj-lt"/>
              <a:buAutoNum type="arabicPeriod"/>
            </a:pPr>
            <a:r>
              <a:rPr lang="en-US" sz="1600" dirty="0" smtClean="0"/>
              <a:t>Verify </a:t>
            </a:r>
            <a:r>
              <a:rPr lang="en-US" sz="1600" dirty="0"/>
              <a:t>E-Deck genesis probabilities and NHC tropical weather outlook </a:t>
            </a:r>
            <a:r>
              <a:rPr lang="en-US" sz="1600" dirty="0" err="1" smtClean="0"/>
              <a:t>shapefiles</a:t>
            </a:r>
            <a:endParaRPr lang="en-US" sz="1600" dirty="0" smtClean="0"/>
          </a:p>
          <a:p>
            <a:pPr marL="457200" indent="-457200">
              <a:spcBef>
                <a:spcPts val="0"/>
              </a:spcBef>
              <a:buFont typeface="+mj-lt"/>
              <a:buAutoNum type="arabicPeriod"/>
            </a:pPr>
            <a:r>
              <a:rPr lang="en-US" sz="1800" dirty="0" smtClean="0"/>
              <a:t>Enhanced support for Point-</a:t>
            </a:r>
            <a:r>
              <a:rPr lang="en-US" sz="1800" dirty="0" err="1" smtClean="0"/>
              <a:t>Obs</a:t>
            </a:r>
            <a:endParaRPr lang="en-US" sz="1800" dirty="0" smtClean="0"/>
          </a:p>
          <a:p>
            <a:pPr marL="1142983" lvl="1" indent="-457200">
              <a:buFont typeface="+mj-lt"/>
              <a:buAutoNum type="arabicPeriod"/>
            </a:pPr>
            <a:r>
              <a:rPr lang="en-US" sz="1600" dirty="0" smtClean="0"/>
              <a:t>Direct ingest of </a:t>
            </a:r>
            <a:r>
              <a:rPr lang="en-US" sz="1600" dirty="0" err="1" smtClean="0"/>
              <a:t>obs</a:t>
            </a:r>
            <a:r>
              <a:rPr lang="en-US" sz="1600" dirty="0" smtClean="0"/>
              <a:t> through Python Embedding into Point-based tools</a:t>
            </a:r>
          </a:p>
          <a:p>
            <a:pPr marL="1142983" lvl="1" indent="-457200">
              <a:buFont typeface="+mj-lt"/>
              <a:buAutoNum type="arabicPeriod"/>
            </a:pPr>
            <a:r>
              <a:rPr lang="en-US" sz="1600" dirty="0" smtClean="0"/>
              <a:t>Quick-look tool that plots point </a:t>
            </a:r>
            <a:r>
              <a:rPr lang="en-US" sz="1600" dirty="0" err="1" smtClean="0"/>
              <a:t>obs</a:t>
            </a:r>
            <a:r>
              <a:rPr lang="en-US" sz="1600" dirty="0" smtClean="0"/>
              <a:t> and gridded forecast field </a:t>
            </a:r>
            <a:endParaRPr lang="en-US" sz="1600" dirty="0"/>
          </a:p>
          <a:p>
            <a:pPr marL="457200" indent="-457200">
              <a:buFont typeface="+mj-lt"/>
              <a:buAutoNum type="arabicPeriod"/>
            </a:pPr>
            <a:endParaRPr lang="en-US" sz="2000" dirty="0"/>
          </a:p>
        </p:txBody>
      </p:sp>
      <p:pic>
        <p:nvPicPr>
          <p:cNvPr id="9" name="Picture 8">
            <a:extLst>
              <a:ext uri="{FF2B5EF4-FFF2-40B4-BE49-F238E27FC236}">
                <a16:creationId xmlns:a16="http://schemas.microsoft.com/office/drawing/2014/main" id="{FA28C3F2-0F45-3726-7F6C-B3CE84EE36E2}"/>
              </a:ext>
            </a:extLst>
          </p:cNvPr>
          <p:cNvPicPr>
            <a:picLocks noChangeAspect="1"/>
          </p:cNvPicPr>
          <p:nvPr/>
        </p:nvPicPr>
        <p:blipFill>
          <a:blip r:embed="rId4"/>
          <a:stretch>
            <a:fillRect/>
          </a:stretch>
        </p:blipFill>
        <p:spPr>
          <a:xfrm>
            <a:off x="7049662" y="253910"/>
            <a:ext cx="3793504" cy="2861850"/>
          </a:xfrm>
          <a:prstGeom prst="rect">
            <a:avLst/>
          </a:prstGeom>
        </p:spPr>
      </p:pic>
      <p:pic>
        <p:nvPicPr>
          <p:cNvPr id="11" name="Picture 10">
            <a:extLst>
              <a:ext uri="{FF2B5EF4-FFF2-40B4-BE49-F238E27FC236}">
                <a16:creationId xmlns:a16="http://schemas.microsoft.com/office/drawing/2014/main" id="{DD869D7E-A64A-E724-BB5A-52CB733BE80F}"/>
              </a:ext>
            </a:extLst>
          </p:cNvPr>
          <p:cNvPicPr>
            <a:picLocks noChangeAspect="1"/>
          </p:cNvPicPr>
          <p:nvPr/>
        </p:nvPicPr>
        <p:blipFill>
          <a:blip r:embed="rId5"/>
          <a:stretch>
            <a:fillRect/>
          </a:stretch>
        </p:blipFill>
        <p:spPr>
          <a:xfrm>
            <a:off x="11121656" y="31628"/>
            <a:ext cx="1070344" cy="3371367"/>
          </a:xfrm>
          <a:prstGeom prst="rect">
            <a:avLst/>
          </a:prstGeom>
        </p:spPr>
      </p:pic>
      <p:pic>
        <p:nvPicPr>
          <p:cNvPr id="12" name="Picture 11">
            <a:extLst>
              <a:ext uri="{FF2B5EF4-FFF2-40B4-BE49-F238E27FC236}">
                <a16:creationId xmlns:a16="http://schemas.microsoft.com/office/drawing/2014/main" id="{0ACA14CC-9DA9-A50F-5248-5302CCD5BE92}"/>
              </a:ext>
            </a:extLst>
          </p:cNvPr>
          <p:cNvPicPr>
            <a:picLocks noChangeAspect="1"/>
          </p:cNvPicPr>
          <p:nvPr/>
        </p:nvPicPr>
        <p:blipFill>
          <a:blip r:embed="rId6"/>
          <a:stretch>
            <a:fillRect/>
          </a:stretch>
        </p:blipFill>
        <p:spPr>
          <a:xfrm>
            <a:off x="794762" y="4609616"/>
            <a:ext cx="4239699" cy="2154253"/>
          </a:xfrm>
          <a:prstGeom prst="rect">
            <a:avLst/>
          </a:prstGeom>
        </p:spPr>
      </p:pic>
      <p:pic>
        <p:nvPicPr>
          <p:cNvPr id="15" name="Picture 14">
            <a:extLst>
              <a:ext uri="{FF2B5EF4-FFF2-40B4-BE49-F238E27FC236}">
                <a16:creationId xmlns:a16="http://schemas.microsoft.com/office/drawing/2014/main" id="{E24674F6-FF46-8D05-C4BC-F14311E5166D}"/>
              </a:ext>
            </a:extLst>
          </p:cNvPr>
          <p:cNvPicPr>
            <a:picLocks noChangeAspect="1"/>
          </p:cNvPicPr>
          <p:nvPr/>
        </p:nvPicPr>
        <p:blipFill>
          <a:blip r:embed="rId7"/>
          <a:stretch>
            <a:fillRect/>
          </a:stretch>
        </p:blipFill>
        <p:spPr>
          <a:xfrm>
            <a:off x="5214760" y="4318453"/>
            <a:ext cx="3377293" cy="2480418"/>
          </a:xfrm>
          <a:prstGeom prst="rect">
            <a:avLst/>
          </a:prstGeom>
          <a:ln>
            <a:solidFill>
              <a:schemeClr val="tx1"/>
            </a:solidFill>
          </a:ln>
        </p:spPr>
      </p:pic>
      <p:pic>
        <p:nvPicPr>
          <p:cNvPr id="17" name="image2.png"/>
          <p:cNvPicPr>
            <a:picLocks noChangeAspect="1"/>
          </p:cNvPicPr>
          <p:nvPr/>
        </p:nvPicPr>
        <p:blipFill>
          <a:blip r:embed="rId8"/>
          <a:srcRect l="11111" t="7196" r="5718" b="7323"/>
          <a:stretch>
            <a:fillRect/>
          </a:stretch>
        </p:blipFill>
        <p:spPr>
          <a:xfrm rot="5400000">
            <a:off x="9240454" y="3930439"/>
            <a:ext cx="2357566" cy="3293770"/>
          </a:xfrm>
          <a:prstGeom prst="rect">
            <a:avLst/>
          </a:prstGeom>
          <a:ln/>
        </p:spPr>
      </p:pic>
    </p:spTree>
    <p:extLst>
      <p:ext uri="{BB962C8B-B14F-4D97-AF65-F5344CB8AC3E}">
        <p14:creationId xmlns:p14="http://schemas.microsoft.com/office/powerpoint/2010/main" val="27223468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Physics Tendencies</a:t>
            </a:r>
            <a:endParaRPr lang="en-US" dirty="0"/>
          </a:p>
        </p:txBody>
      </p:sp>
      <p:sp>
        <p:nvSpPr>
          <p:cNvPr id="3" name="Content Placeholder 2"/>
          <p:cNvSpPr>
            <a:spLocks noGrp="1"/>
          </p:cNvSpPr>
          <p:nvPr>
            <p:ph idx="1"/>
          </p:nvPr>
        </p:nvSpPr>
        <p:spPr>
          <a:xfrm>
            <a:off x="2199736" y="6133507"/>
            <a:ext cx="3714534" cy="580769"/>
          </a:xfrm>
        </p:spPr>
        <p:txBody>
          <a:bodyPr/>
          <a:lstStyle/>
          <a:p>
            <a:r>
              <a:rPr lang="en-US" sz="1800" dirty="0" smtClean="0"/>
              <a:t>Contributed by Dave </a:t>
            </a:r>
            <a:r>
              <a:rPr lang="en-US" sz="1800" dirty="0" err="1" smtClean="0"/>
              <a:t>Ahijevych</a:t>
            </a:r>
            <a:r>
              <a:rPr lang="en-US" sz="1800" dirty="0" smtClean="0"/>
              <a:t>, NCAR/MMM through JTTI project</a:t>
            </a:r>
            <a:endParaRPr lang="en-US" sz="1800" dirty="0"/>
          </a:p>
        </p:txBody>
      </p:sp>
      <p:sp>
        <p:nvSpPr>
          <p:cNvPr id="4" name="Slide Number Placeholder 3"/>
          <p:cNvSpPr>
            <a:spLocks noGrp="1"/>
          </p:cNvSpPr>
          <p:nvPr>
            <p:ph type="sldNum" sz="quarter" idx="12"/>
          </p:nvPr>
        </p:nvSpPr>
        <p:spPr/>
        <p:txBody>
          <a:bodyPr/>
          <a:lstStyle/>
          <a:p>
            <a:fld id="{68871CE0-38AD-2C42-9C03-E29E0799DE62}" type="slidenum">
              <a:rPr lang="en-US" smtClean="0"/>
              <a:t>15</a:t>
            </a:fld>
            <a:endParaRPr lang="en-US"/>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93818" y="2769079"/>
            <a:ext cx="6442015" cy="445985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5269" y="161979"/>
            <a:ext cx="4005941" cy="300445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1405" y="978408"/>
            <a:ext cx="2174573" cy="685800"/>
          </a:xfrm>
          <a:prstGeom prst="rect">
            <a:avLst/>
          </a:prstGeom>
        </p:spPr>
      </p:pic>
      <p:grpSp>
        <p:nvGrpSpPr>
          <p:cNvPr id="11" name="Group 10"/>
          <p:cNvGrpSpPr/>
          <p:nvPr/>
        </p:nvGrpSpPr>
        <p:grpSpPr>
          <a:xfrm>
            <a:off x="535477" y="2344871"/>
            <a:ext cx="5132717" cy="2823340"/>
            <a:chOff x="698740" y="1058547"/>
            <a:chExt cx="3662737" cy="2038336"/>
          </a:xfrm>
        </p:grpSpPr>
        <p:pic>
          <p:nvPicPr>
            <p:cNvPr id="8" name="Picture 7"/>
            <p:cNvPicPr>
              <a:picLocks noChangeAspect="1"/>
            </p:cNvPicPr>
            <p:nvPr/>
          </p:nvPicPr>
          <p:blipFill rotWithShape="1">
            <a:blip r:embed="rId5"/>
            <a:srcRect b="55417"/>
            <a:stretch/>
          </p:blipFill>
          <p:spPr>
            <a:xfrm>
              <a:off x="698740" y="1058547"/>
              <a:ext cx="3662737" cy="2038336"/>
            </a:xfrm>
            <a:prstGeom prst="rect">
              <a:avLst/>
            </a:prstGeom>
          </p:spPr>
        </p:pic>
        <p:pic>
          <p:nvPicPr>
            <p:cNvPr id="9" name="Picture 8"/>
            <p:cNvPicPr>
              <a:picLocks noChangeAspect="1"/>
            </p:cNvPicPr>
            <p:nvPr/>
          </p:nvPicPr>
          <p:blipFill rotWithShape="1">
            <a:blip r:embed="rId5"/>
            <a:srcRect t="44528" r="75579" b="28868"/>
            <a:stretch/>
          </p:blipFill>
          <p:spPr>
            <a:xfrm>
              <a:off x="724802" y="1771849"/>
              <a:ext cx="894483" cy="1325034"/>
            </a:xfrm>
            <a:prstGeom prst="rect">
              <a:avLst/>
            </a:prstGeom>
          </p:spPr>
        </p:pic>
        <p:pic>
          <p:nvPicPr>
            <p:cNvPr id="10" name="Picture 9"/>
            <p:cNvPicPr>
              <a:picLocks noChangeAspect="1"/>
            </p:cNvPicPr>
            <p:nvPr/>
          </p:nvPicPr>
          <p:blipFill rotWithShape="1">
            <a:blip r:embed="rId5"/>
            <a:srcRect l="49776" t="71121" r="24552"/>
            <a:stretch/>
          </p:blipFill>
          <p:spPr>
            <a:xfrm>
              <a:off x="1607696" y="1776524"/>
              <a:ext cx="940279" cy="1320359"/>
            </a:xfrm>
            <a:prstGeom prst="rect">
              <a:avLst/>
            </a:prstGeom>
          </p:spPr>
        </p:pic>
      </p:grpSp>
      <p:pic>
        <p:nvPicPr>
          <p:cNvPr id="12" name="Picture 11"/>
          <p:cNvPicPr>
            <a:picLocks noChangeAspect="1"/>
          </p:cNvPicPr>
          <p:nvPr/>
        </p:nvPicPr>
        <p:blipFill>
          <a:blip r:embed="rId6"/>
          <a:stretch>
            <a:fillRect/>
          </a:stretch>
        </p:blipFill>
        <p:spPr>
          <a:xfrm>
            <a:off x="520845" y="1079565"/>
            <a:ext cx="4801270" cy="1209844"/>
          </a:xfrm>
          <a:prstGeom prst="rect">
            <a:avLst/>
          </a:prstGeom>
        </p:spPr>
      </p:pic>
    </p:spTree>
    <p:extLst>
      <p:ext uri="{BB962C8B-B14F-4D97-AF65-F5344CB8AC3E}">
        <p14:creationId xmlns:p14="http://schemas.microsoft.com/office/powerpoint/2010/main" val="37252854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a:t>
            </a:r>
            <a:r>
              <a:rPr lang="en-US" dirty="0" err="1" smtClean="0"/>
              <a:t>METplus</a:t>
            </a:r>
            <a:r>
              <a:rPr lang="en-US" dirty="0" smtClean="0"/>
              <a:t> Use Cases</a:t>
            </a:r>
            <a:endParaRPr lang="en-US" dirty="0"/>
          </a:p>
        </p:txBody>
      </p:sp>
      <p:sp>
        <p:nvSpPr>
          <p:cNvPr id="3" name="Content Placeholder 2"/>
          <p:cNvSpPr>
            <a:spLocks noGrp="1"/>
          </p:cNvSpPr>
          <p:nvPr>
            <p:ph idx="1"/>
          </p:nvPr>
        </p:nvSpPr>
        <p:spPr>
          <a:xfrm>
            <a:off x="621792" y="1260391"/>
            <a:ext cx="7430526" cy="4806779"/>
          </a:xfrm>
        </p:spPr>
        <p:txBody>
          <a:bodyPr/>
          <a:lstStyle/>
          <a:p>
            <a:r>
              <a:rPr lang="en-US" dirty="0" smtClean="0"/>
              <a:t>MJO-ENSO </a:t>
            </a:r>
            <a:r>
              <a:rPr lang="en-US" dirty="0"/>
              <a:t>diagnostics </a:t>
            </a:r>
            <a:endParaRPr lang="en-US" dirty="0" smtClean="0"/>
          </a:p>
          <a:p>
            <a:r>
              <a:rPr lang="en-US" dirty="0" smtClean="0"/>
              <a:t>Probability </a:t>
            </a:r>
            <a:r>
              <a:rPr lang="en-US" dirty="0"/>
              <a:t>of </a:t>
            </a:r>
            <a:r>
              <a:rPr lang="en-US" dirty="0" err="1"/>
              <a:t>Exceedence</a:t>
            </a:r>
            <a:r>
              <a:rPr lang="en-US" dirty="0"/>
              <a:t> for </a:t>
            </a:r>
            <a:r>
              <a:rPr lang="en-US" dirty="0" smtClean="0"/>
              <a:t>given percent</a:t>
            </a:r>
          </a:p>
          <a:p>
            <a:r>
              <a:rPr lang="en-US" dirty="0"/>
              <a:t>Cloud cover use cases for MPAS and GFS </a:t>
            </a:r>
            <a:r>
              <a:rPr lang="en-US" dirty="0" err="1" smtClean="0"/>
              <a:t>ile</a:t>
            </a:r>
            <a:endParaRPr lang="en-US" dirty="0" smtClean="0"/>
          </a:p>
          <a:p>
            <a:endParaRPr lang="en-US" dirty="0"/>
          </a:p>
          <a:p>
            <a:r>
              <a:rPr lang="en-US" dirty="0" smtClean="0"/>
              <a:t>Statistics computation using </a:t>
            </a:r>
            <a:r>
              <a:rPr lang="en-US" dirty="0"/>
              <a:t>IODA v2.0 </a:t>
            </a:r>
            <a:r>
              <a:rPr lang="en-US" dirty="0" smtClean="0"/>
              <a:t>format</a:t>
            </a:r>
          </a:p>
          <a:p>
            <a:r>
              <a:rPr lang="en-US" dirty="0"/>
              <a:t>Statistics computation </a:t>
            </a:r>
            <a:r>
              <a:rPr lang="en-US" dirty="0" smtClean="0"/>
              <a:t>for </a:t>
            </a:r>
            <a:r>
              <a:rPr lang="en-US" dirty="0"/>
              <a:t>native </a:t>
            </a:r>
            <a:r>
              <a:rPr lang="en-US" dirty="0" smtClean="0"/>
              <a:t>unstructured </a:t>
            </a:r>
            <a:r>
              <a:rPr lang="en-US" dirty="0" err="1" smtClean="0"/>
              <a:t>LFRic</a:t>
            </a:r>
            <a:r>
              <a:rPr lang="en-US" dirty="0" smtClean="0"/>
              <a:t> grid</a:t>
            </a:r>
            <a:endParaRPr lang="en-US" dirty="0"/>
          </a:p>
        </p:txBody>
      </p:sp>
      <p:sp>
        <p:nvSpPr>
          <p:cNvPr id="4" name="Slide Number Placeholder 3"/>
          <p:cNvSpPr>
            <a:spLocks noGrp="1"/>
          </p:cNvSpPr>
          <p:nvPr>
            <p:ph type="sldNum" sz="quarter" idx="12"/>
          </p:nvPr>
        </p:nvSpPr>
        <p:spPr/>
        <p:txBody>
          <a:bodyPr/>
          <a:lstStyle/>
          <a:p>
            <a:fld id="{68871CE0-38AD-2C42-9C03-E29E0799DE62}" type="slidenum">
              <a:rPr lang="en-US" smtClean="0"/>
              <a:t>16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8005" y="110046"/>
            <a:ext cx="4388558" cy="219427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0542" y="4545530"/>
            <a:ext cx="2891662" cy="216874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6097" y="2304325"/>
            <a:ext cx="2725511" cy="200283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9832" y="3630242"/>
            <a:ext cx="5101776" cy="3942281"/>
          </a:xfrm>
          <a:prstGeom prst="rect">
            <a:avLst/>
          </a:prstGeom>
        </p:spPr>
      </p:pic>
    </p:spTree>
    <p:extLst>
      <p:ext uri="{BB962C8B-B14F-4D97-AF65-F5344CB8AC3E}">
        <p14:creationId xmlns:p14="http://schemas.microsoft.com/office/powerpoint/2010/main" val="3457364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Examples from the Community</a:t>
            </a:r>
            <a:endParaRPr lang="en-US" dirty="0"/>
          </a:p>
        </p:txBody>
      </p:sp>
      <p:sp>
        <p:nvSpPr>
          <p:cNvPr id="3" name="Text Placeholder 2"/>
          <p:cNvSpPr>
            <a:spLocks noGrp="1"/>
          </p:cNvSpPr>
          <p:nvPr>
            <p:ph type="body" idx="1"/>
          </p:nvPr>
        </p:nvSpPr>
        <p:spPr/>
        <p:txBody>
          <a:bodyPr/>
          <a:lstStyle/>
          <a:p>
            <a:pPr algn="ctr"/>
            <a:r>
              <a:rPr lang="en-US" dirty="0" smtClean="0"/>
              <a:t>Borrowed from Presentations at 2022 DTC </a:t>
            </a:r>
            <a:r>
              <a:rPr lang="en-US" dirty="0" err="1" smtClean="0"/>
              <a:t>METplus</a:t>
            </a:r>
            <a:r>
              <a:rPr lang="en-US" dirty="0" smtClean="0"/>
              <a:t> Users’ </a:t>
            </a:r>
            <a:r>
              <a:rPr lang="en-US" dirty="0" smtClean="0"/>
              <a:t>Workshop</a:t>
            </a:r>
          </a:p>
          <a:p>
            <a:pPr algn="ctr"/>
            <a:r>
              <a:rPr lang="en-US" i="1" dirty="0">
                <a:solidFill>
                  <a:schemeClr val="accent3"/>
                </a:solidFill>
              </a:rPr>
              <a:t>https://</a:t>
            </a:r>
            <a:r>
              <a:rPr lang="en-US" i="1" dirty="0" smtClean="0">
                <a:solidFill>
                  <a:schemeClr val="accent3"/>
                </a:solidFill>
              </a:rPr>
              <a:t>dtcenter.org/events/2022/2022-dtc-metplus-workshop</a:t>
            </a:r>
          </a:p>
          <a:p>
            <a:pPr algn="ctr"/>
            <a:endParaRPr lang="en-US" dirty="0"/>
          </a:p>
        </p:txBody>
      </p:sp>
    </p:spTree>
    <p:extLst>
      <p:ext uri="{BB962C8B-B14F-4D97-AF65-F5344CB8AC3E}">
        <p14:creationId xmlns:p14="http://schemas.microsoft.com/office/powerpoint/2010/main" val="31631778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A4435C0D-F33F-46B5-A46F-3D61A7AC2593}"/>
              </a:ext>
            </a:extLst>
          </p:cNvPr>
          <p:cNvPicPr>
            <a:picLocks noChangeAspect="1"/>
          </p:cNvPicPr>
          <p:nvPr/>
        </p:nvPicPr>
        <p:blipFill rotWithShape="1">
          <a:blip r:embed="rId3">
            <a:extLst>
              <a:ext uri="{28A0092B-C50C-407E-A947-70E740481C1C}">
                <a14:useLocalDpi xmlns:a14="http://schemas.microsoft.com/office/drawing/2010/main" val="0"/>
              </a:ext>
            </a:extLst>
          </a:blip>
          <a:srcRect l="12683" r="14334"/>
          <a:stretch/>
        </p:blipFill>
        <p:spPr>
          <a:xfrm>
            <a:off x="3802087" y="918922"/>
            <a:ext cx="2043665" cy="2100160"/>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228600" y="994192"/>
            <a:ext cx="2743200" cy="2358608"/>
          </a:xfrm>
          <a:prstGeom prst="rect">
            <a:avLst/>
          </a:prstGeom>
        </p:spPr>
      </p:pic>
      <p:pic>
        <p:nvPicPr>
          <p:cNvPr id="10" name="Picture 2">
            <a:extLst>
              <a:ext uri="{FF2B5EF4-FFF2-40B4-BE49-F238E27FC236}">
                <a16:creationId xmlns:a16="http://schemas.microsoft.com/office/drawing/2014/main" id="{7F24F07C-9F6B-124D-9183-533838E13E7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6408"/>
          <a:stretch/>
        </p:blipFill>
        <p:spPr bwMode="auto">
          <a:xfrm>
            <a:off x="783928" y="5209697"/>
            <a:ext cx="2187872" cy="13435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t="47547"/>
          <a:stretch/>
        </p:blipFill>
        <p:spPr>
          <a:xfrm>
            <a:off x="304800" y="3429000"/>
            <a:ext cx="2802336" cy="1762512"/>
          </a:xfrm>
          <a:prstGeom prst="rect">
            <a:avLst/>
          </a:prstGeom>
        </p:spPr>
      </p:pic>
      <p:pic>
        <p:nvPicPr>
          <p:cNvPr id="12" name="Picture 11" descr="A close up of a map&#10;&#10;Description automatically generated"/>
          <p:cNvPicPr/>
          <p:nvPr/>
        </p:nvPicPr>
        <p:blipFill>
          <a:blip r:embed="rId7" cstate="print">
            <a:extLst>
              <a:ext uri="{28A0092B-C50C-407E-A947-70E740481C1C}">
                <a14:useLocalDpi xmlns:a14="http://schemas.microsoft.com/office/drawing/2010/main" val="0"/>
              </a:ext>
            </a:extLst>
          </a:blip>
          <a:stretch>
            <a:fillRect/>
          </a:stretch>
        </p:blipFill>
        <p:spPr>
          <a:xfrm>
            <a:off x="9677400" y="4945661"/>
            <a:ext cx="2171062" cy="1737202"/>
          </a:xfrm>
          <a:prstGeom prst="rect">
            <a:avLst/>
          </a:prstGeom>
        </p:spPr>
      </p:pic>
      <p:sp>
        <p:nvSpPr>
          <p:cNvPr id="21" name="TextBox 20"/>
          <p:cNvSpPr txBox="1"/>
          <p:nvPr/>
        </p:nvSpPr>
        <p:spPr>
          <a:xfrm>
            <a:off x="463934" y="735401"/>
            <a:ext cx="3226027" cy="338554"/>
          </a:xfrm>
          <a:prstGeom prst="rect">
            <a:avLst/>
          </a:prstGeom>
          <a:solidFill>
            <a:schemeClr val="accent1">
              <a:lumMod val="20000"/>
              <a:lumOff val="80000"/>
            </a:schemeClr>
          </a:solidFill>
          <a:ln w="28575">
            <a:noFill/>
          </a:ln>
        </p:spPr>
        <p:txBody>
          <a:bodyPr wrap="square" rtlCol="0">
            <a:spAutoFit/>
          </a:bodyPr>
          <a:lstStyle/>
          <a:p>
            <a:r>
              <a:rPr lang="en-US" sz="1600" b="1" dirty="0" smtClean="0">
                <a:ea typeface="Calibri" panose="020F0502020204030204" pitchFamily="34" charset="0"/>
                <a:cs typeface="Times New Roman" panose="02020603050405020304" pitchFamily="18" charset="0"/>
              </a:rPr>
              <a:t>S2S </a:t>
            </a:r>
            <a:r>
              <a:rPr lang="en-US" sz="1600" b="1" dirty="0" smtClean="0">
                <a:ea typeface="Calibri" panose="020F0502020204030204" pitchFamily="34" charset="0"/>
                <a:cs typeface="Times New Roman" panose="02020603050405020304" pitchFamily="18" charset="0"/>
              </a:rPr>
              <a:t>Multivariate Distributions</a:t>
            </a:r>
            <a:endParaRPr lang="en-US" sz="1600" b="1" dirty="0">
              <a:ea typeface="Calibri" panose="020F0502020204030204" pitchFamily="34" charset="0"/>
              <a:cs typeface="Times New Roman" panose="02020603050405020304" pitchFamily="18" charset="0"/>
            </a:endParaRPr>
          </a:p>
        </p:txBody>
      </p:sp>
      <p:sp>
        <p:nvSpPr>
          <p:cNvPr id="2" name="TextBox 1"/>
          <p:cNvSpPr txBox="1"/>
          <p:nvPr/>
        </p:nvSpPr>
        <p:spPr>
          <a:xfrm>
            <a:off x="148476" y="5149115"/>
            <a:ext cx="1756524" cy="338554"/>
          </a:xfrm>
          <a:prstGeom prst="rect">
            <a:avLst/>
          </a:prstGeom>
          <a:solidFill>
            <a:schemeClr val="accent1">
              <a:lumMod val="20000"/>
              <a:lumOff val="80000"/>
            </a:schemeClr>
          </a:solidFill>
          <a:ln w="28575">
            <a:noFill/>
          </a:ln>
        </p:spPr>
        <p:txBody>
          <a:bodyPr wrap="square" rtlCol="0">
            <a:spAutoFit/>
          </a:bodyPr>
          <a:lstStyle/>
          <a:p>
            <a:r>
              <a:rPr lang="en-US" sz="1600" b="1" dirty="0" smtClean="0">
                <a:ea typeface="Calibri" panose="020F0502020204030204" pitchFamily="34" charset="0"/>
                <a:cs typeface="Times New Roman" panose="02020603050405020304" pitchFamily="18" charset="0"/>
              </a:rPr>
              <a:t>S2S TC-Genesis</a:t>
            </a:r>
            <a:endParaRPr lang="en-US" sz="1600" b="1" dirty="0">
              <a:ea typeface="Calibri" panose="020F0502020204030204" pitchFamily="34" charset="0"/>
              <a:cs typeface="Times New Roman" panose="02020603050405020304" pitchFamily="18" charset="0"/>
            </a:endParaRPr>
          </a:p>
        </p:txBody>
      </p:sp>
      <p:sp>
        <p:nvSpPr>
          <p:cNvPr id="24" name="Title 1"/>
          <p:cNvSpPr txBox="1">
            <a:spLocks/>
          </p:cNvSpPr>
          <p:nvPr/>
        </p:nvSpPr>
        <p:spPr>
          <a:xfrm>
            <a:off x="1905000" y="12950"/>
            <a:ext cx="9076426" cy="1143000"/>
          </a:xfrm>
          <a:prstGeom prst="rect">
            <a:avLst/>
          </a:prstGeom>
        </p:spPr>
        <p:txBody>
          <a:bodyP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dirty="0" smtClean="0"/>
              <a:t>Examples of Community Contributions</a:t>
            </a:r>
            <a:endParaRPr lang="en-US" dirty="0"/>
          </a:p>
        </p:txBody>
      </p:sp>
      <p:sp>
        <p:nvSpPr>
          <p:cNvPr id="3" name="Rectangle 2"/>
          <p:cNvSpPr/>
          <p:nvPr/>
        </p:nvSpPr>
        <p:spPr>
          <a:xfrm>
            <a:off x="5978019" y="3244334"/>
            <a:ext cx="235962" cy="369332"/>
          </a:xfrm>
          <a:prstGeom prst="rect">
            <a:avLst/>
          </a:prstGeom>
        </p:spPr>
        <p:txBody>
          <a:bodyPr wrap="none">
            <a:spAutoFit/>
          </a:bodyPr>
          <a:lstStyle/>
          <a:p>
            <a:r>
              <a:rPr lang="en-US" dirty="0"/>
              <a:t> </a:t>
            </a:r>
          </a:p>
        </p:txBody>
      </p:sp>
      <p:sp>
        <p:nvSpPr>
          <p:cNvPr id="9" name="Rectangle 8"/>
          <p:cNvSpPr/>
          <p:nvPr/>
        </p:nvSpPr>
        <p:spPr>
          <a:xfrm>
            <a:off x="5978019" y="3244334"/>
            <a:ext cx="235962" cy="369332"/>
          </a:xfrm>
          <a:prstGeom prst="rect">
            <a:avLst/>
          </a:prstGeom>
        </p:spPr>
        <p:txBody>
          <a:bodyPr wrap="none">
            <a:spAutoFit/>
          </a:bodyPr>
          <a:lstStyle/>
          <a:p>
            <a:r>
              <a:rPr lang="en-US" dirty="0"/>
              <a:t> </a:t>
            </a:r>
          </a:p>
        </p:txBody>
      </p:sp>
      <p:pic>
        <p:nvPicPr>
          <p:cNvPr id="30" name="Picture 29">
            <a:extLst>
              <a:ext uri="{FF2B5EF4-FFF2-40B4-BE49-F238E27FC236}">
                <a16:creationId xmlns:a16="http://schemas.microsoft.com/office/drawing/2014/main" id="{EB264469-94B4-824A-85BF-706BE41B7A53}"/>
              </a:ext>
            </a:extLst>
          </p:cNvPr>
          <p:cNvPicPr>
            <a:picLocks noChangeAspect="1"/>
          </p:cNvPicPr>
          <p:nvPr/>
        </p:nvPicPr>
        <p:blipFill rotWithShape="1">
          <a:blip r:embed="rId8"/>
          <a:srcRect r="54867"/>
          <a:stretch/>
        </p:blipFill>
        <p:spPr>
          <a:xfrm>
            <a:off x="9909513" y="746323"/>
            <a:ext cx="2198455" cy="3016105"/>
          </a:xfrm>
          <a:prstGeom prst="rect">
            <a:avLst/>
          </a:prstGeom>
        </p:spPr>
      </p:pic>
      <p:pic>
        <p:nvPicPr>
          <p:cNvPr id="31" name="Picture 30"/>
          <p:cNvPicPr>
            <a:picLocks noChangeAspect="1"/>
          </p:cNvPicPr>
          <p:nvPr/>
        </p:nvPicPr>
        <p:blipFill rotWithShape="1">
          <a:blip r:embed="rId9"/>
          <a:srcRect b="10876"/>
          <a:stretch/>
        </p:blipFill>
        <p:spPr>
          <a:xfrm>
            <a:off x="6563914" y="798633"/>
            <a:ext cx="3249047" cy="2600045"/>
          </a:xfrm>
          <a:prstGeom prst="rect">
            <a:avLst/>
          </a:prstGeom>
        </p:spPr>
      </p:pic>
      <p:pic>
        <p:nvPicPr>
          <p:cNvPr id="29" name="Picture 28">
            <a:extLst>
              <a:ext uri="{FF2B5EF4-FFF2-40B4-BE49-F238E27FC236}">
                <a16:creationId xmlns:a16="http://schemas.microsoft.com/office/drawing/2014/main" id="{764BE711-1859-44AE-8F7A-686DD7DB412F}"/>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96924" y="2754025"/>
            <a:ext cx="4390842" cy="1596900"/>
          </a:xfrm>
          <a:prstGeom prst="rect">
            <a:avLst/>
          </a:prstGeom>
        </p:spPr>
      </p:pic>
      <p:sp>
        <p:nvSpPr>
          <p:cNvPr id="23" name="TextBox 22"/>
          <p:cNvSpPr txBox="1"/>
          <p:nvPr/>
        </p:nvSpPr>
        <p:spPr>
          <a:xfrm>
            <a:off x="3737901" y="2892953"/>
            <a:ext cx="1992518" cy="338554"/>
          </a:xfrm>
          <a:prstGeom prst="rect">
            <a:avLst/>
          </a:prstGeom>
          <a:solidFill>
            <a:schemeClr val="accent1">
              <a:lumMod val="20000"/>
              <a:lumOff val="80000"/>
            </a:schemeClr>
          </a:solidFill>
          <a:ln w="28575">
            <a:noFill/>
          </a:ln>
        </p:spPr>
        <p:txBody>
          <a:bodyPr wrap="square" rtlCol="0">
            <a:spAutoFit/>
          </a:bodyPr>
          <a:lstStyle/>
          <a:p>
            <a:r>
              <a:rPr lang="en-US" sz="1600" b="1" dirty="0" smtClean="0">
                <a:ea typeface="Calibri" panose="020F0502020204030204" pitchFamily="34" charset="0"/>
                <a:cs typeface="Times New Roman" panose="02020603050405020304" pitchFamily="18" charset="0"/>
              </a:rPr>
              <a:t>S2S Diagnostics</a:t>
            </a:r>
            <a:endParaRPr lang="en-US" sz="1600" b="1" dirty="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45987" y="4184361"/>
            <a:ext cx="2947268" cy="2210451"/>
          </a:xfrm>
          <a:prstGeom prst="rect">
            <a:avLst/>
          </a:prstGeom>
        </p:spPr>
      </p:pic>
      <p:sp>
        <p:nvSpPr>
          <p:cNvPr id="25" name="TextBox 24"/>
          <p:cNvSpPr txBox="1"/>
          <p:nvPr/>
        </p:nvSpPr>
        <p:spPr>
          <a:xfrm>
            <a:off x="3584401" y="4227509"/>
            <a:ext cx="2063455" cy="338554"/>
          </a:xfrm>
          <a:prstGeom prst="rect">
            <a:avLst/>
          </a:prstGeom>
          <a:solidFill>
            <a:schemeClr val="accent1">
              <a:lumMod val="20000"/>
              <a:lumOff val="80000"/>
            </a:schemeClr>
          </a:solidFill>
          <a:ln w="28575">
            <a:noFill/>
          </a:ln>
        </p:spPr>
        <p:txBody>
          <a:bodyPr wrap="square" rtlCol="0">
            <a:spAutoFit/>
          </a:bodyPr>
          <a:lstStyle/>
          <a:p>
            <a:r>
              <a:rPr lang="en-US" sz="1600" b="1" dirty="0" smtClean="0">
                <a:ea typeface="Calibri" panose="020F0502020204030204" pitchFamily="34" charset="0"/>
                <a:cs typeface="Times New Roman" panose="02020603050405020304" pitchFamily="18" charset="0"/>
              </a:rPr>
              <a:t>Systematic Errors</a:t>
            </a:r>
            <a:endParaRPr lang="en-US" sz="1600" b="1" dirty="0">
              <a:ea typeface="Calibri" panose="020F0502020204030204" pitchFamily="34" charset="0"/>
              <a:cs typeface="Times New Roman" panose="02020603050405020304" pitchFamily="18" charset="0"/>
            </a:endParaRPr>
          </a:p>
        </p:txBody>
      </p:sp>
      <p:pic>
        <p:nvPicPr>
          <p:cNvPr id="18" name="Picture 17"/>
          <p:cNvPicPr>
            <a:picLocks/>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52090" y="4841714"/>
            <a:ext cx="2138427" cy="1830324"/>
          </a:xfrm>
          <a:prstGeom prst="rect">
            <a:avLst/>
          </a:prstGeom>
        </p:spPr>
      </p:pic>
      <p:sp>
        <p:nvSpPr>
          <p:cNvPr id="26" name="TextBox 25"/>
          <p:cNvSpPr txBox="1"/>
          <p:nvPr/>
        </p:nvSpPr>
        <p:spPr>
          <a:xfrm>
            <a:off x="8669122" y="4555134"/>
            <a:ext cx="3179340" cy="338554"/>
          </a:xfrm>
          <a:prstGeom prst="rect">
            <a:avLst/>
          </a:prstGeom>
          <a:solidFill>
            <a:schemeClr val="accent1">
              <a:lumMod val="20000"/>
              <a:lumOff val="80000"/>
            </a:schemeClr>
          </a:solidFill>
          <a:ln w="28575">
            <a:noFill/>
          </a:ln>
        </p:spPr>
        <p:txBody>
          <a:bodyPr wrap="square" rtlCol="0">
            <a:spAutoFit/>
          </a:bodyPr>
          <a:lstStyle/>
          <a:p>
            <a:r>
              <a:rPr lang="en-US" sz="1600" b="1" dirty="0" smtClean="0">
                <a:ea typeface="Calibri" panose="020F0502020204030204" pitchFamily="34" charset="0"/>
                <a:cs typeface="Times New Roman" panose="02020603050405020304" pitchFamily="18" charset="0"/>
              </a:rPr>
              <a:t>TCs New Projections and </a:t>
            </a:r>
            <a:r>
              <a:rPr lang="en-US" sz="1600" b="1" dirty="0" err="1" smtClean="0">
                <a:ea typeface="Calibri" panose="020F0502020204030204" pitchFamily="34" charset="0"/>
                <a:cs typeface="Times New Roman" panose="02020603050405020304" pitchFamily="18" charset="0"/>
              </a:rPr>
              <a:t>Obs</a:t>
            </a:r>
            <a:endParaRPr lang="en-US" sz="1600" b="1" dirty="0">
              <a:ea typeface="Calibri" panose="020F0502020204030204" pitchFamily="34" charset="0"/>
              <a:cs typeface="Times New Roman" panose="02020603050405020304" pitchFamily="18" charset="0"/>
            </a:endParaRPr>
          </a:p>
        </p:txBody>
      </p:sp>
      <p:pic>
        <p:nvPicPr>
          <p:cNvPr id="17" name="Picture 16"/>
          <p:cNvPicPr>
            <a:picLocks noChangeAspect="1"/>
          </p:cNvPicPr>
          <p:nvPr/>
        </p:nvPicPr>
        <p:blipFill>
          <a:blip r:embed="rId13"/>
          <a:stretch>
            <a:fillRect/>
          </a:stretch>
        </p:blipFill>
        <p:spPr>
          <a:xfrm>
            <a:off x="3013547" y="4636272"/>
            <a:ext cx="2946828" cy="2162818"/>
          </a:xfrm>
          <a:prstGeom prst="rect">
            <a:avLst/>
          </a:prstGeom>
        </p:spPr>
      </p:pic>
    </p:spTree>
    <p:extLst>
      <p:ext uri="{BB962C8B-B14F-4D97-AF65-F5344CB8AC3E}">
        <p14:creationId xmlns:p14="http://schemas.microsoft.com/office/powerpoint/2010/main" val="6861642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A4435C0D-F33F-46B5-A46F-3D61A7AC2593}"/>
              </a:ext>
            </a:extLst>
          </p:cNvPr>
          <p:cNvPicPr>
            <a:picLocks noChangeAspect="1"/>
          </p:cNvPicPr>
          <p:nvPr/>
        </p:nvPicPr>
        <p:blipFill rotWithShape="1">
          <a:blip r:embed="rId3">
            <a:extLst>
              <a:ext uri="{28A0092B-C50C-407E-A947-70E740481C1C}">
                <a14:useLocalDpi xmlns:a14="http://schemas.microsoft.com/office/drawing/2010/main" val="0"/>
              </a:ext>
            </a:extLst>
          </a:blip>
          <a:srcRect l="12683" r="14334"/>
          <a:stretch/>
        </p:blipFill>
        <p:spPr>
          <a:xfrm>
            <a:off x="3802087" y="918922"/>
            <a:ext cx="2043665" cy="2100160"/>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228600" y="994192"/>
            <a:ext cx="2743200" cy="2358608"/>
          </a:xfrm>
          <a:prstGeom prst="rect">
            <a:avLst/>
          </a:prstGeom>
        </p:spPr>
      </p:pic>
      <p:pic>
        <p:nvPicPr>
          <p:cNvPr id="10" name="Picture 2">
            <a:extLst>
              <a:ext uri="{FF2B5EF4-FFF2-40B4-BE49-F238E27FC236}">
                <a16:creationId xmlns:a16="http://schemas.microsoft.com/office/drawing/2014/main" id="{7F24F07C-9F6B-124D-9183-533838E13E7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6408"/>
          <a:stretch/>
        </p:blipFill>
        <p:spPr bwMode="auto">
          <a:xfrm>
            <a:off x="783928" y="5209697"/>
            <a:ext cx="2187872" cy="13435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t="47547"/>
          <a:stretch/>
        </p:blipFill>
        <p:spPr>
          <a:xfrm>
            <a:off x="304800" y="3429000"/>
            <a:ext cx="2802336" cy="1762512"/>
          </a:xfrm>
          <a:prstGeom prst="rect">
            <a:avLst/>
          </a:prstGeom>
        </p:spPr>
      </p:pic>
      <p:pic>
        <p:nvPicPr>
          <p:cNvPr id="12" name="Picture 11" descr="A close up of a map&#10;&#10;Description automatically generated"/>
          <p:cNvPicPr/>
          <p:nvPr/>
        </p:nvPicPr>
        <p:blipFill>
          <a:blip r:embed="rId7" cstate="print">
            <a:extLst>
              <a:ext uri="{28A0092B-C50C-407E-A947-70E740481C1C}">
                <a14:useLocalDpi xmlns:a14="http://schemas.microsoft.com/office/drawing/2010/main" val="0"/>
              </a:ext>
            </a:extLst>
          </a:blip>
          <a:stretch>
            <a:fillRect/>
          </a:stretch>
        </p:blipFill>
        <p:spPr>
          <a:xfrm>
            <a:off x="9677400" y="4945661"/>
            <a:ext cx="2171062" cy="1737202"/>
          </a:xfrm>
          <a:prstGeom prst="rect">
            <a:avLst/>
          </a:prstGeom>
        </p:spPr>
      </p:pic>
      <p:sp>
        <p:nvSpPr>
          <p:cNvPr id="21" name="TextBox 20"/>
          <p:cNvSpPr txBox="1"/>
          <p:nvPr/>
        </p:nvSpPr>
        <p:spPr>
          <a:xfrm>
            <a:off x="463935" y="735401"/>
            <a:ext cx="3120466" cy="338554"/>
          </a:xfrm>
          <a:prstGeom prst="rect">
            <a:avLst/>
          </a:prstGeom>
          <a:solidFill>
            <a:schemeClr val="accent1">
              <a:lumMod val="20000"/>
              <a:lumOff val="80000"/>
            </a:schemeClr>
          </a:solidFill>
          <a:ln w="28575">
            <a:noFill/>
          </a:ln>
        </p:spPr>
        <p:txBody>
          <a:bodyPr wrap="square" rtlCol="0">
            <a:spAutoFit/>
          </a:bodyPr>
          <a:lstStyle/>
          <a:p>
            <a:r>
              <a:rPr lang="en-US" sz="1600" b="1" dirty="0" smtClean="0">
                <a:ea typeface="Calibri" panose="020F0502020204030204" pitchFamily="34" charset="0"/>
                <a:cs typeface="Times New Roman" panose="02020603050405020304" pitchFamily="18" charset="0"/>
              </a:rPr>
              <a:t>S2S Multivariate </a:t>
            </a:r>
            <a:r>
              <a:rPr lang="en-US" sz="1600" b="1" dirty="0" smtClean="0">
                <a:ea typeface="Calibri" panose="020F0502020204030204" pitchFamily="34" charset="0"/>
                <a:cs typeface="Times New Roman" panose="02020603050405020304" pitchFamily="18" charset="0"/>
              </a:rPr>
              <a:t>Distributions</a:t>
            </a:r>
            <a:endParaRPr lang="en-US" sz="1600" b="1" dirty="0">
              <a:ea typeface="Calibri" panose="020F0502020204030204" pitchFamily="34" charset="0"/>
              <a:cs typeface="Times New Roman" panose="02020603050405020304" pitchFamily="18" charset="0"/>
            </a:endParaRPr>
          </a:p>
        </p:txBody>
      </p:sp>
      <p:sp>
        <p:nvSpPr>
          <p:cNvPr id="2" name="TextBox 1"/>
          <p:cNvSpPr txBox="1"/>
          <p:nvPr/>
        </p:nvSpPr>
        <p:spPr>
          <a:xfrm>
            <a:off x="148475" y="5149115"/>
            <a:ext cx="1823760" cy="338554"/>
          </a:xfrm>
          <a:prstGeom prst="rect">
            <a:avLst/>
          </a:prstGeom>
          <a:solidFill>
            <a:schemeClr val="accent1">
              <a:lumMod val="20000"/>
              <a:lumOff val="80000"/>
            </a:schemeClr>
          </a:solidFill>
          <a:ln w="28575">
            <a:noFill/>
          </a:ln>
        </p:spPr>
        <p:txBody>
          <a:bodyPr wrap="square" rtlCol="0">
            <a:spAutoFit/>
          </a:bodyPr>
          <a:lstStyle/>
          <a:p>
            <a:r>
              <a:rPr lang="en-US" sz="1600" b="1" dirty="0" smtClean="0">
                <a:ea typeface="Calibri" panose="020F0502020204030204" pitchFamily="34" charset="0"/>
                <a:cs typeface="Times New Roman" panose="02020603050405020304" pitchFamily="18" charset="0"/>
              </a:rPr>
              <a:t>S2S TC-Genesis</a:t>
            </a:r>
            <a:endParaRPr lang="en-US" sz="1600" b="1" dirty="0">
              <a:ea typeface="Calibri" panose="020F0502020204030204" pitchFamily="34" charset="0"/>
              <a:cs typeface="Times New Roman" panose="02020603050405020304" pitchFamily="18" charset="0"/>
            </a:endParaRPr>
          </a:p>
        </p:txBody>
      </p:sp>
      <p:sp>
        <p:nvSpPr>
          <p:cNvPr id="24" name="Title 1"/>
          <p:cNvSpPr txBox="1">
            <a:spLocks/>
          </p:cNvSpPr>
          <p:nvPr/>
        </p:nvSpPr>
        <p:spPr>
          <a:xfrm>
            <a:off x="1905000" y="12950"/>
            <a:ext cx="9076426" cy="1143000"/>
          </a:xfrm>
          <a:prstGeom prst="rect">
            <a:avLst/>
          </a:prstGeom>
        </p:spPr>
        <p:txBody>
          <a:bodyP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dirty="0" smtClean="0"/>
              <a:t>Examples of Community Contributions</a:t>
            </a:r>
            <a:endParaRPr lang="en-US" dirty="0"/>
          </a:p>
        </p:txBody>
      </p:sp>
      <p:sp>
        <p:nvSpPr>
          <p:cNvPr id="3" name="Rectangle 2"/>
          <p:cNvSpPr/>
          <p:nvPr/>
        </p:nvSpPr>
        <p:spPr>
          <a:xfrm>
            <a:off x="5978019" y="3244334"/>
            <a:ext cx="235962" cy="369332"/>
          </a:xfrm>
          <a:prstGeom prst="rect">
            <a:avLst/>
          </a:prstGeom>
        </p:spPr>
        <p:txBody>
          <a:bodyPr wrap="none">
            <a:spAutoFit/>
          </a:bodyPr>
          <a:lstStyle/>
          <a:p>
            <a:r>
              <a:rPr lang="en-US" dirty="0"/>
              <a:t> </a:t>
            </a:r>
          </a:p>
        </p:txBody>
      </p:sp>
      <p:sp>
        <p:nvSpPr>
          <p:cNvPr id="9" name="Rectangle 8"/>
          <p:cNvSpPr/>
          <p:nvPr/>
        </p:nvSpPr>
        <p:spPr>
          <a:xfrm>
            <a:off x="5978019" y="3244334"/>
            <a:ext cx="235962" cy="369332"/>
          </a:xfrm>
          <a:prstGeom prst="rect">
            <a:avLst/>
          </a:prstGeom>
        </p:spPr>
        <p:txBody>
          <a:bodyPr wrap="none">
            <a:spAutoFit/>
          </a:bodyPr>
          <a:lstStyle/>
          <a:p>
            <a:r>
              <a:rPr lang="en-US" dirty="0"/>
              <a:t> </a:t>
            </a:r>
          </a:p>
        </p:txBody>
      </p:sp>
      <p:pic>
        <p:nvPicPr>
          <p:cNvPr id="30" name="Picture 29">
            <a:extLst>
              <a:ext uri="{FF2B5EF4-FFF2-40B4-BE49-F238E27FC236}">
                <a16:creationId xmlns:a16="http://schemas.microsoft.com/office/drawing/2014/main" id="{EB264469-94B4-824A-85BF-706BE41B7A53}"/>
              </a:ext>
            </a:extLst>
          </p:cNvPr>
          <p:cNvPicPr>
            <a:picLocks noChangeAspect="1"/>
          </p:cNvPicPr>
          <p:nvPr/>
        </p:nvPicPr>
        <p:blipFill rotWithShape="1">
          <a:blip r:embed="rId8"/>
          <a:srcRect r="54867"/>
          <a:stretch/>
        </p:blipFill>
        <p:spPr>
          <a:xfrm>
            <a:off x="9909513" y="746323"/>
            <a:ext cx="2198455" cy="3016105"/>
          </a:xfrm>
          <a:prstGeom prst="rect">
            <a:avLst/>
          </a:prstGeom>
        </p:spPr>
      </p:pic>
      <p:pic>
        <p:nvPicPr>
          <p:cNvPr id="31" name="Picture 30"/>
          <p:cNvPicPr>
            <a:picLocks noChangeAspect="1"/>
          </p:cNvPicPr>
          <p:nvPr/>
        </p:nvPicPr>
        <p:blipFill rotWithShape="1">
          <a:blip r:embed="rId9"/>
          <a:srcRect b="10876"/>
          <a:stretch/>
        </p:blipFill>
        <p:spPr>
          <a:xfrm>
            <a:off x="6563914" y="798633"/>
            <a:ext cx="3249047" cy="2600045"/>
          </a:xfrm>
          <a:prstGeom prst="rect">
            <a:avLst/>
          </a:prstGeom>
        </p:spPr>
      </p:pic>
      <p:pic>
        <p:nvPicPr>
          <p:cNvPr id="29" name="Picture 28">
            <a:extLst>
              <a:ext uri="{FF2B5EF4-FFF2-40B4-BE49-F238E27FC236}">
                <a16:creationId xmlns:a16="http://schemas.microsoft.com/office/drawing/2014/main" id="{764BE711-1859-44AE-8F7A-686DD7DB412F}"/>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96924" y="2754025"/>
            <a:ext cx="4390842" cy="1596900"/>
          </a:xfrm>
          <a:prstGeom prst="rect">
            <a:avLst/>
          </a:prstGeom>
        </p:spPr>
      </p:pic>
      <p:sp>
        <p:nvSpPr>
          <p:cNvPr id="23" name="TextBox 22"/>
          <p:cNvSpPr txBox="1"/>
          <p:nvPr/>
        </p:nvSpPr>
        <p:spPr>
          <a:xfrm>
            <a:off x="3737901" y="2892953"/>
            <a:ext cx="1992518" cy="338554"/>
          </a:xfrm>
          <a:prstGeom prst="rect">
            <a:avLst/>
          </a:prstGeom>
          <a:solidFill>
            <a:schemeClr val="accent1">
              <a:lumMod val="20000"/>
              <a:lumOff val="80000"/>
            </a:schemeClr>
          </a:solidFill>
          <a:ln w="28575">
            <a:noFill/>
          </a:ln>
        </p:spPr>
        <p:txBody>
          <a:bodyPr wrap="square" rtlCol="0">
            <a:spAutoFit/>
          </a:bodyPr>
          <a:lstStyle/>
          <a:p>
            <a:r>
              <a:rPr lang="en-US" sz="1600" b="1" dirty="0" smtClean="0">
                <a:ea typeface="Calibri" panose="020F0502020204030204" pitchFamily="34" charset="0"/>
                <a:cs typeface="Times New Roman" panose="02020603050405020304" pitchFamily="18" charset="0"/>
              </a:rPr>
              <a:t>S2S Diagnostics</a:t>
            </a:r>
            <a:endParaRPr lang="en-US" sz="1600" b="1" dirty="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45987" y="4184361"/>
            <a:ext cx="2947268" cy="2210451"/>
          </a:xfrm>
          <a:prstGeom prst="rect">
            <a:avLst/>
          </a:prstGeom>
        </p:spPr>
      </p:pic>
      <p:sp>
        <p:nvSpPr>
          <p:cNvPr id="25" name="TextBox 24"/>
          <p:cNvSpPr txBox="1"/>
          <p:nvPr/>
        </p:nvSpPr>
        <p:spPr>
          <a:xfrm>
            <a:off x="3584401" y="4227509"/>
            <a:ext cx="2063455" cy="338554"/>
          </a:xfrm>
          <a:prstGeom prst="rect">
            <a:avLst/>
          </a:prstGeom>
          <a:solidFill>
            <a:schemeClr val="accent1">
              <a:lumMod val="20000"/>
              <a:lumOff val="80000"/>
            </a:schemeClr>
          </a:solidFill>
          <a:ln w="28575">
            <a:noFill/>
          </a:ln>
        </p:spPr>
        <p:txBody>
          <a:bodyPr wrap="square" rtlCol="0">
            <a:spAutoFit/>
          </a:bodyPr>
          <a:lstStyle/>
          <a:p>
            <a:r>
              <a:rPr lang="en-US" sz="1600" b="1" dirty="0" smtClean="0">
                <a:ea typeface="Calibri" panose="020F0502020204030204" pitchFamily="34" charset="0"/>
                <a:cs typeface="Times New Roman" panose="02020603050405020304" pitchFamily="18" charset="0"/>
              </a:rPr>
              <a:t>Systematic Errors</a:t>
            </a:r>
            <a:endParaRPr lang="en-US" sz="1600" b="1" dirty="0">
              <a:ea typeface="Calibri" panose="020F0502020204030204" pitchFamily="34" charset="0"/>
              <a:cs typeface="Times New Roman" panose="02020603050405020304" pitchFamily="18" charset="0"/>
            </a:endParaRPr>
          </a:p>
        </p:txBody>
      </p:sp>
      <p:pic>
        <p:nvPicPr>
          <p:cNvPr id="18" name="Picture 17"/>
          <p:cNvPicPr>
            <a:picLocks/>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52090" y="4841714"/>
            <a:ext cx="2138427" cy="1830324"/>
          </a:xfrm>
          <a:prstGeom prst="rect">
            <a:avLst/>
          </a:prstGeom>
        </p:spPr>
      </p:pic>
      <p:sp>
        <p:nvSpPr>
          <p:cNvPr id="26" name="TextBox 25"/>
          <p:cNvSpPr txBox="1"/>
          <p:nvPr/>
        </p:nvSpPr>
        <p:spPr>
          <a:xfrm>
            <a:off x="8669122" y="4555134"/>
            <a:ext cx="3179340" cy="338554"/>
          </a:xfrm>
          <a:prstGeom prst="rect">
            <a:avLst/>
          </a:prstGeom>
          <a:solidFill>
            <a:schemeClr val="accent1">
              <a:lumMod val="20000"/>
              <a:lumOff val="80000"/>
            </a:schemeClr>
          </a:solidFill>
          <a:ln w="28575">
            <a:noFill/>
          </a:ln>
        </p:spPr>
        <p:txBody>
          <a:bodyPr wrap="square" rtlCol="0">
            <a:spAutoFit/>
          </a:bodyPr>
          <a:lstStyle/>
          <a:p>
            <a:r>
              <a:rPr lang="en-US" sz="1600" b="1" dirty="0" smtClean="0">
                <a:ea typeface="Calibri" panose="020F0502020204030204" pitchFamily="34" charset="0"/>
                <a:cs typeface="Times New Roman" panose="02020603050405020304" pitchFamily="18" charset="0"/>
              </a:rPr>
              <a:t>TCs New Projections and </a:t>
            </a:r>
            <a:r>
              <a:rPr lang="en-US" sz="1600" b="1" dirty="0" err="1" smtClean="0">
                <a:ea typeface="Calibri" panose="020F0502020204030204" pitchFamily="34" charset="0"/>
                <a:cs typeface="Times New Roman" panose="02020603050405020304" pitchFamily="18" charset="0"/>
              </a:rPr>
              <a:t>Obs</a:t>
            </a:r>
            <a:endParaRPr lang="en-US" sz="1600" b="1" dirty="0">
              <a:ea typeface="Calibri" panose="020F0502020204030204" pitchFamily="34" charset="0"/>
              <a:cs typeface="Times New Roman" panose="02020603050405020304" pitchFamily="18" charset="0"/>
            </a:endParaRPr>
          </a:p>
        </p:txBody>
      </p:sp>
      <p:pic>
        <p:nvPicPr>
          <p:cNvPr id="17" name="Picture 16"/>
          <p:cNvPicPr>
            <a:picLocks noChangeAspect="1"/>
          </p:cNvPicPr>
          <p:nvPr/>
        </p:nvPicPr>
        <p:blipFill>
          <a:blip r:embed="rId13"/>
          <a:stretch>
            <a:fillRect/>
          </a:stretch>
        </p:blipFill>
        <p:spPr>
          <a:xfrm>
            <a:off x="3013547" y="4636272"/>
            <a:ext cx="2946828" cy="2162818"/>
          </a:xfrm>
          <a:prstGeom prst="rect">
            <a:avLst/>
          </a:prstGeom>
        </p:spPr>
      </p:pic>
      <p:sp>
        <p:nvSpPr>
          <p:cNvPr id="6" name="TextBox 5"/>
          <p:cNvSpPr txBox="1"/>
          <p:nvPr/>
        </p:nvSpPr>
        <p:spPr>
          <a:xfrm>
            <a:off x="534755" y="1775489"/>
            <a:ext cx="2342426" cy="923330"/>
          </a:xfrm>
          <a:prstGeom prst="rect">
            <a:avLst/>
          </a:prstGeom>
          <a:solidFill>
            <a:srgbClr val="92D050"/>
          </a:solidFill>
        </p:spPr>
        <p:txBody>
          <a:bodyPr wrap="square" rtlCol="0">
            <a:spAutoFit/>
          </a:bodyPr>
          <a:lstStyle/>
          <a:p>
            <a:r>
              <a:rPr lang="en-US" u="sng" dirty="0" smtClean="0"/>
              <a:t>UIUC: Fortran </a:t>
            </a:r>
            <a:r>
              <a:rPr lang="en-US" dirty="0" smtClean="0"/>
              <a:t>Rewritten to C++ and generalized</a:t>
            </a:r>
            <a:endParaRPr lang="en-US" dirty="0"/>
          </a:p>
        </p:txBody>
      </p:sp>
      <p:sp>
        <p:nvSpPr>
          <p:cNvPr id="22" name="TextBox 21"/>
          <p:cNvSpPr txBox="1"/>
          <p:nvPr/>
        </p:nvSpPr>
        <p:spPr>
          <a:xfrm>
            <a:off x="488391" y="3889533"/>
            <a:ext cx="2342426" cy="923330"/>
          </a:xfrm>
          <a:prstGeom prst="rect">
            <a:avLst/>
          </a:prstGeom>
          <a:solidFill>
            <a:srgbClr val="92D050"/>
          </a:solidFill>
        </p:spPr>
        <p:txBody>
          <a:bodyPr wrap="square" rtlCol="0">
            <a:spAutoFit/>
          </a:bodyPr>
          <a:lstStyle/>
          <a:p>
            <a:r>
              <a:rPr lang="en-US" u="sng" dirty="0" smtClean="0"/>
              <a:t>UIUC: </a:t>
            </a:r>
            <a:r>
              <a:rPr lang="en-US" u="sng" dirty="0" err="1" smtClean="0"/>
              <a:t>Matlab</a:t>
            </a:r>
            <a:r>
              <a:rPr lang="en-US" u="sng" dirty="0" smtClean="0"/>
              <a:t> </a:t>
            </a:r>
            <a:r>
              <a:rPr lang="en-US" dirty="0" smtClean="0"/>
              <a:t>Converted to Python and generalized</a:t>
            </a:r>
            <a:endParaRPr lang="en-US" dirty="0"/>
          </a:p>
        </p:txBody>
      </p:sp>
      <p:sp>
        <p:nvSpPr>
          <p:cNvPr id="27" name="TextBox 26"/>
          <p:cNvSpPr txBox="1"/>
          <p:nvPr/>
        </p:nvSpPr>
        <p:spPr>
          <a:xfrm>
            <a:off x="671121" y="5625850"/>
            <a:ext cx="2342426" cy="923330"/>
          </a:xfrm>
          <a:prstGeom prst="rect">
            <a:avLst/>
          </a:prstGeom>
          <a:solidFill>
            <a:srgbClr val="92D050"/>
          </a:solidFill>
        </p:spPr>
        <p:txBody>
          <a:bodyPr wrap="square" rtlCol="0">
            <a:spAutoFit/>
          </a:bodyPr>
          <a:lstStyle/>
          <a:p>
            <a:r>
              <a:rPr lang="en-US" u="sng" dirty="0" smtClean="0"/>
              <a:t>ERU: Algorithm </a:t>
            </a:r>
            <a:r>
              <a:rPr lang="en-US" dirty="0" smtClean="0"/>
              <a:t>Coded in C++ and generalized</a:t>
            </a:r>
            <a:endParaRPr lang="en-US" dirty="0"/>
          </a:p>
        </p:txBody>
      </p:sp>
      <p:sp>
        <p:nvSpPr>
          <p:cNvPr id="32" name="TextBox 31"/>
          <p:cNvSpPr txBox="1"/>
          <p:nvPr/>
        </p:nvSpPr>
        <p:spPr>
          <a:xfrm>
            <a:off x="3362473" y="5131177"/>
            <a:ext cx="2342426" cy="1477328"/>
          </a:xfrm>
          <a:prstGeom prst="rect">
            <a:avLst/>
          </a:prstGeom>
          <a:solidFill>
            <a:srgbClr val="92D050"/>
          </a:solidFill>
        </p:spPr>
        <p:txBody>
          <a:bodyPr wrap="square" rtlCol="0">
            <a:spAutoFit/>
          </a:bodyPr>
          <a:lstStyle/>
          <a:p>
            <a:r>
              <a:rPr lang="en-US" u="sng" dirty="0" smtClean="0"/>
              <a:t>SUNY Stony Brook: Procedure </a:t>
            </a:r>
            <a:r>
              <a:rPr lang="en-US" dirty="0" smtClean="0"/>
              <a:t/>
            </a:r>
            <a:br>
              <a:rPr lang="en-US" dirty="0" smtClean="0"/>
            </a:br>
            <a:r>
              <a:rPr lang="en-US" dirty="0" smtClean="0"/>
              <a:t>Coded in C++, wrap in Python, and generalized</a:t>
            </a:r>
            <a:endParaRPr lang="en-US" dirty="0"/>
          </a:p>
        </p:txBody>
      </p:sp>
      <p:sp>
        <p:nvSpPr>
          <p:cNvPr id="33" name="TextBox 32"/>
          <p:cNvSpPr txBox="1"/>
          <p:nvPr/>
        </p:nvSpPr>
        <p:spPr>
          <a:xfrm>
            <a:off x="5474177" y="1737938"/>
            <a:ext cx="4435336" cy="923330"/>
          </a:xfrm>
          <a:prstGeom prst="rect">
            <a:avLst/>
          </a:prstGeom>
          <a:solidFill>
            <a:srgbClr val="92D050"/>
          </a:solidFill>
        </p:spPr>
        <p:txBody>
          <a:bodyPr wrap="square" rtlCol="0">
            <a:spAutoFit/>
          </a:bodyPr>
          <a:lstStyle/>
          <a:p>
            <a:r>
              <a:rPr lang="en-US" u="sng" dirty="0" smtClean="0"/>
              <a:t>NOAA PSL: Python </a:t>
            </a:r>
            <a:endParaRPr lang="en-US" dirty="0"/>
          </a:p>
          <a:p>
            <a:r>
              <a:rPr lang="en-US" dirty="0"/>
              <a:t>I</a:t>
            </a:r>
            <a:r>
              <a:rPr lang="en-US" dirty="0" smtClean="0"/>
              <a:t>ntegrated into </a:t>
            </a:r>
            <a:r>
              <a:rPr lang="en-US" dirty="0" err="1" smtClean="0"/>
              <a:t>METplus</a:t>
            </a:r>
            <a:r>
              <a:rPr lang="en-US" dirty="0" smtClean="0"/>
              <a:t> codebase through generalization and refactoring</a:t>
            </a:r>
            <a:endParaRPr lang="en-US" dirty="0"/>
          </a:p>
        </p:txBody>
      </p:sp>
      <p:sp>
        <p:nvSpPr>
          <p:cNvPr id="34" name="TextBox 33"/>
          <p:cNvSpPr txBox="1"/>
          <p:nvPr/>
        </p:nvSpPr>
        <p:spPr>
          <a:xfrm>
            <a:off x="5969241" y="4821334"/>
            <a:ext cx="2044058" cy="1477328"/>
          </a:xfrm>
          <a:prstGeom prst="rect">
            <a:avLst/>
          </a:prstGeom>
          <a:solidFill>
            <a:srgbClr val="92D050"/>
          </a:solidFill>
        </p:spPr>
        <p:txBody>
          <a:bodyPr wrap="square" rtlCol="0">
            <a:spAutoFit/>
          </a:bodyPr>
          <a:lstStyle/>
          <a:p>
            <a:r>
              <a:rPr lang="en-US" u="sng" dirty="0" smtClean="0"/>
              <a:t>NCAR MMM: Python</a:t>
            </a:r>
            <a:br>
              <a:rPr lang="en-US" u="sng" dirty="0" smtClean="0"/>
            </a:br>
            <a:r>
              <a:rPr lang="en-US" dirty="0" smtClean="0"/>
              <a:t>Integrated into </a:t>
            </a:r>
            <a:r>
              <a:rPr lang="en-US" dirty="0" err="1" smtClean="0"/>
              <a:t>METplus</a:t>
            </a:r>
            <a:r>
              <a:rPr lang="en-US" dirty="0" smtClean="0"/>
              <a:t> codebase</a:t>
            </a:r>
            <a:endParaRPr lang="en-US" dirty="0"/>
          </a:p>
        </p:txBody>
      </p:sp>
      <p:sp>
        <p:nvSpPr>
          <p:cNvPr id="35" name="TextBox 34"/>
          <p:cNvSpPr txBox="1"/>
          <p:nvPr/>
        </p:nvSpPr>
        <p:spPr>
          <a:xfrm>
            <a:off x="8188438" y="5136608"/>
            <a:ext cx="1721076" cy="1477328"/>
          </a:xfrm>
          <a:prstGeom prst="rect">
            <a:avLst/>
          </a:prstGeom>
          <a:solidFill>
            <a:srgbClr val="92D050"/>
          </a:solidFill>
        </p:spPr>
        <p:txBody>
          <a:bodyPr wrap="square" rtlCol="0">
            <a:spAutoFit/>
          </a:bodyPr>
          <a:lstStyle/>
          <a:p>
            <a:r>
              <a:rPr lang="en-US" u="sng" dirty="0" smtClean="0"/>
              <a:t>CIRA: Fortran and Python </a:t>
            </a:r>
            <a:r>
              <a:rPr lang="en-US" dirty="0" smtClean="0"/>
              <a:t>Rewritten in C++ and generalized</a:t>
            </a:r>
            <a:endParaRPr lang="en-US" dirty="0"/>
          </a:p>
        </p:txBody>
      </p:sp>
      <p:sp>
        <p:nvSpPr>
          <p:cNvPr id="36" name="TextBox 35"/>
          <p:cNvSpPr txBox="1"/>
          <p:nvPr/>
        </p:nvSpPr>
        <p:spPr>
          <a:xfrm>
            <a:off x="10008698" y="5097897"/>
            <a:ext cx="1664668" cy="1477328"/>
          </a:xfrm>
          <a:prstGeom prst="rect">
            <a:avLst/>
          </a:prstGeom>
          <a:solidFill>
            <a:srgbClr val="92D050"/>
          </a:solidFill>
        </p:spPr>
        <p:txBody>
          <a:bodyPr wrap="square" rtlCol="0">
            <a:spAutoFit/>
          </a:bodyPr>
          <a:lstStyle/>
          <a:p>
            <a:r>
              <a:rPr lang="en-US" u="sng" dirty="0" smtClean="0"/>
              <a:t>NOAA HRD: Python </a:t>
            </a:r>
          </a:p>
          <a:p>
            <a:r>
              <a:rPr lang="en-US" dirty="0" smtClean="0"/>
              <a:t>Integrated as Python Embedding</a:t>
            </a:r>
            <a:endParaRPr lang="en-US" dirty="0"/>
          </a:p>
        </p:txBody>
      </p:sp>
    </p:spTree>
    <p:extLst>
      <p:ext uri="{BB962C8B-B14F-4D97-AF65-F5344CB8AC3E}">
        <p14:creationId xmlns:p14="http://schemas.microsoft.com/office/powerpoint/2010/main" val="226978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animBg="1"/>
      <p:bldP spid="32" grpId="0" animBg="1"/>
      <p:bldP spid="33" grpId="0" animBg="1"/>
      <p:bldP spid="34" grpId="0" animBg="1"/>
      <p:bldP spid="35" grpId="0" animBg="1"/>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B1FE88-F916-C464-E9F0-3225458FA22A}"/>
              </a:ext>
            </a:extLst>
          </p:cNvPr>
          <p:cNvSpPr>
            <a:spLocks noGrp="1"/>
          </p:cNvSpPr>
          <p:nvPr>
            <p:ph type="title"/>
          </p:nvPr>
        </p:nvSpPr>
        <p:spPr>
          <a:xfrm>
            <a:off x="621793" y="914400"/>
            <a:ext cx="10899647" cy="442913"/>
          </a:xfrm>
        </p:spPr>
        <p:txBody>
          <a:bodyPr/>
          <a:lstStyle/>
          <a:p>
            <a:r>
              <a:rPr lang="en-US" sz="2800" b="1" dirty="0" err="1" smtClean="0">
                <a:latin typeface="Franklin Gothic Demi" panose="020B0703020102020204" pitchFamily="34" charset="0"/>
              </a:rPr>
              <a:t>METplus</a:t>
            </a:r>
            <a:r>
              <a:rPr lang="en-US" sz="2800" b="1" dirty="0">
                <a:latin typeface="Franklin Gothic Demi" panose="020B0703020102020204" pitchFamily="34" charset="0"/>
              </a:rPr>
              <a:t> </a:t>
            </a:r>
            <a:r>
              <a:rPr lang="en-US" sz="2800" b="1" dirty="0" smtClean="0">
                <a:latin typeface="Franklin Gothic Demi" panose="020B0703020102020204" pitchFamily="34" charset="0"/>
              </a:rPr>
              <a:t>Team and Core Collaborators</a:t>
            </a:r>
            <a:endParaRPr lang="en-US" sz="2800" b="1" dirty="0">
              <a:latin typeface="Franklin Gothic Demi" panose="020B0703020102020204" pitchFamily="34" charset="0"/>
            </a:endParaRPr>
          </a:p>
        </p:txBody>
      </p:sp>
      <p:sp>
        <p:nvSpPr>
          <p:cNvPr id="7" name="Text Placeholder 2">
            <a:extLst>
              <a:ext uri="{FF2B5EF4-FFF2-40B4-BE49-F238E27FC236}">
                <a16:creationId xmlns:a16="http://schemas.microsoft.com/office/drawing/2014/main" id="{9577A533-1303-2F7B-AAD9-99456D3B5667}"/>
              </a:ext>
            </a:extLst>
          </p:cNvPr>
          <p:cNvSpPr>
            <a:spLocks noGrp="1"/>
          </p:cNvSpPr>
          <p:nvPr>
            <p:ph type="body" sz="half" idx="2"/>
          </p:nvPr>
        </p:nvSpPr>
        <p:spPr>
          <a:xfrm>
            <a:off x="331693" y="1602787"/>
            <a:ext cx="6373907" cy="5047861"/>
          </a:xfrm>
        </p:spPr>
        <p:txBody>
          <a:bodyPr/>
          <a:lstStyle/>
          <a:p>
            <a:pPr marL="285750" indent="-285750">
              <a:buFont typeface="Arial" panose="020B0604020202020204" pitchFamily="34" charset="0"/>
              <a:buChar char="•"/>
            </a:pPr>
            <a:r>
              <a:rPr lang="en-US" dirty="0" smtClean="0"/>
              <a:t>Management:</a:t>
            </a:r>
          </a:p>
          <a:p>
            <a:pPr marL="742939" lvl="1" indent="-285750">
              <a:buFont typeface="Arial" panose="020B0604020202020204" pitchFamily="34" charset="0"/>
              <a:buChar char="•"/>
            </a:pPr>
            <a:r>
              <a:rPr lang="en-US" dirty="0" smtClean="0"/>
              <a:t>Tara Jensen</a:t>
            </a:r>
            <a:r>
              <a:rPr lang="en-US" baseline="30000" dirty="0" smtClean="0"/>
              <a:t>1</a:t>
            </a:r>
            <a:r>
              <a:rPr lang="en-US" dirty="0" smtClean="0"/>
              <a:t>, Molly Smith</a:t>
            </a:r>
            <a:r>
              <a:rPr lang="en-US" baseline="30000" dirty="0" smtClean="0"/>
              <a:t>2</a:t>
            </a:r>
            <a:r>
              <a:rPr lang="en-US" dirty="0" smtClean="0"/>
              <a:t>, Bonny Strong</a:t>
            </a:r>
            <a:r>
              <a:rPr lang="en-US" baseline="30000" dirty="0" smtClean="0"/>
              <a:t>2</a:t>
            </a:r>
            <a:r>
              <a:rPr lang="en-US" dirty="0" smtClean="0"/>
              <a:t>, Dave </a:t>
            </a:r>
            <a:r>
              <a:rPr lang="en-US" dirty="0" smtClean="0"/>
              <a:t>Turner</a:t>
            </a:r>
            <a:r>
              <a:rPr lang="en-US" baseline="30000" dirty="0" smtClean="0"/>
              <a:t>2</a:t>
            </a:r>
            <a:endParaRPr lang="en-US" dirty="0" smtClean="0"/>
          </a:p>
          <a:p>
            <a:pPr marL="285750" indent="-285750">
              <a:buFont typeface="Arial" panose="020B0604020202020204" pitchFamily="34" charset="0"/>
              <a:buChar char="•"/>
            </a:pPr>
            <a:r>
              <a:rPr lang="en-US" dirty="0" smtClean="0"/>
              <a:t>MET Engineering:</a:t>
            </a:r>
          </a:p>
          <a:p>
            <a:pPr marL="742939" lvl="1" indent="-285750">
              <a:buFont typeface="Arial" panose="020B0604020202020204" pitchFamily="34" charset="0"/>
              <a:buChar char="•"/>
            </a:pPr>
            <a:r>
              <a:rPr lang="en-US" dirty="0" smtClean="0"/>
              <a:t>John </a:t>
            </a:r>
            <a:r>
              <a:rPr lang="en-US" dirty="0" smtClean="0"/>
              <a:t>Halley Gotway</a:t>
            </a:r>
            <a:r>
              <a:rPr lang="en-US" baseline="30000" dirty="0" smtClean="0"/>
              <a:t>1</a:t>
            </a:r>
            <a:r>
              <a:rPr lang="en-US" dirty="0" smtClean="0"/>
              <a:t>, Howard Soh</a:t>
            </a:r>
            <a:r>
              <a:rPr lang="en-US" baseline="30000" dirty="0" smtClean="0"/>
              <a:t>1</a:t>
            </a:r>
            <a:r>
              <a:rPr lang="en-US" dirty="0" smtClean="0"/>
              <a:t>, Randy Bullock</a:t>
            </a:r>
            <a:r>
              <a:rPr lang="en-US" baseline="30000" dirty="0" smtClean="0"/>
              <a:t>1</a:t>
            </a:r>
            <a:r>
              <a:rPr lang="en-US" dirty="0" smtClean="0"/>
              <a:t>, Seth Linden</a:t>
            </a:r>
            <a:r>
              <a:rPr lang="en-US" baseline="30000" dirty="0" smtClean="0"/>
              <a:t>1</a:t>
            </a:r>
            <a:r>
              <a:rPr lang="en-US" dirty="0" smtClean="0"/>
              <a:t>, Dave Albo</a:t>
            </a:r>
            <a:r>
              <a:rPr lang="en-US" baseline="30000" dirty="0" smtClean="0"/>
              <a:t>1</a:t>
            </a:r>
            <a:endParaRPr lang="en-US" dirty="0" smtClean="0"/>
          </a:p>
          <a:p>
            <a:pPr marL="285750" indent="-285750">
              <a:buFont typeface="Arial" panose="020B0604020202020204" pitchFamily="34" charset="0"/>
              <a:buChar char="•"/>
            </a:pPr>
            <a:r>
              <a:rPr lang="en-US" dirty="0" err="1" smtClean="0"/>
              <a:t>METplus</a:t>
            </a:r>
            <a:r>
              <a:rPr lang="en-US" dirty="0" smtClean="0"/>
              <a:t> Engineering:</a:t>
            </a:r>
          </a:p>
          <a:p>
            <a:pPr marL="742939" lvl="1" indent="-285750">
              <a:buFont typeface="Arial" panose="020B0604020202020204" pitchFamily="34" charset="0"/>
              <a:buChar char="•"/>
            </a:pPr>
            <a:r>
              <a:rPr lang="en-US" dirty="0" smtClean="0"/>
              <a:t>George McCabe</a:t>
            </a:r>
            <a:r>
              <a:rPr lang="en-US" baseline="30000" dirty="0" smtClean="0"/>
              <a:t>1</a:t>
            </a:r>
            <a:r>
              <a:rPr lang="en-US" dirty="0" smtClean="0"/>
              <a:t>, Julie Prestopnik</a:t>
            </a:r>
            <a:r>
              <a:rPr lang="en-US" baseline="30000" dirty="0" smtClean="0"/>
              <a:t>1</a:t>
            </a:r>
            <a:endParaRPr lang="en-US" dirty="0" smtClean="0"/>
          </a:p>
          <a:p>
            <a:pPr marL="285750" indent="-285750">
              <a:buFont typeface="Arial" panose="020B0604020202020204" pitchFamily="34" charset="0"/>
              <a:buChar char="•"/>
            </a:pPr>
            <a:r>
              <a:rPr lang="en-US" dirty="0" err="1" smtClean="0"/>
              <a:t>METplus</a:t>
            </a:r>
            <a:r>
              <a:rPr lang="en-US" dirty="0" smtClean="0"/>
              <a:t> Analysis Suite Engineering:</a:t>
            </a:r>
            <a:r>
              <a:rPr lang="en-US" sz="1200" i="1" dirty="0" smtClean="0"/>
              <a:t> </a:t>
            </a:r>
            <a:br>
              <a:rPr lang="en-US" sz="1200" i="1" dirty="0" smtClean="0"/>
            </a:br>
            <a:r>
              <a:rPr lang="en-US" sz="1200" i="1" dirty="0" err="1" smtClean="0"/>
              <a:t>METviewer</a:t>
            </a:r>
            <a:r>
              <a:rPr lang="en-US" sz="1200" i="1" dirty="0" smtClean="0"/>
              <a:t>, </a:t>
            </a:r>
            <a:r>
              <a:rPr lang="en-US" sz="1200" i="1" dirty="0" err="1" smtClean="0"/>
              <a:t>METexpress</a:t>
            </a:r>
            <a:r>
              <a:rPr lang="en-US" sz="1200" i="1" dirty="0" smtClean="0"/>
              <a:t>, </a:t>
            </a:r>
            <a:r>
              <a:rPr lang="en-US" sz="1200" i="1" dirty="0" err="1" smtClean="0"/>
              <a:t>METdataio</a:t>
            </a:r>
            <a:r>
              <a:rPr lang="en-US" sz="1200" i="1" dirty="0" smtClean="0"/>
              <a:t>, </a:t>
            </a:r>
            <a:r>
              <a:rPr lang="en-US" sz="1200" i="1" dirty="0" err="1" smtClean="0"/>
              <a:t>METcalcpy</a:t>
            </a:r>
            <a:r>
              <a:rPr lang="en-US" sz="1200" i="1" dirty="0" smtClean="0"/>
              <a:t>, </a:t>
            </a:r>
            <a:r>
              <a:rPr lang="en-US" sz="1200" i="1" dirty="0" err="1" smtClean="0"/>
              <a:t>METplotpy</a:t>
            </a:r>
            <a:endParaRPr lang="en-US" sz="1200" i="1" dirty="0" smtClean="0"/>
          </a:p>
          <a:p>
            <a:pPr marL="742939" lvl="1" indent="-285750">
              <a:buFont typeface="Arial" panose="020B0604020202020204" pitchFamily="34" charset="0"/>
              <a:buChar char="•"/>
            </a:pPr>
            <a:r>
              <a:rPr lang="en-US" dirty="0" err="1" smtClean="0"/>
              <a:t>Venita</a:t>
            </a:r>
            <a:r>
              <a:rPr lang="en-US" dirty="0" smtClean="0"/>
              <a:t> Hagerty</a:t>
            </a:r>
            <a:r>
              <a:rPr lang="en-US" baseline="30000" dirty="0" smtClean="0"/>
              <a:t>2</a:t>
            </a:r>
            <a:r>
              <a:rPr lang="en-US" dirty="0" smtClean="0"/>
              <a:t>, Tatiana Burek</a:t>
            </a:r>
            <a:r>
              <a:rPr lang="en-US" baseline="30000" dirty="0" smtClean="0"/>
              <a:t>1</a:t>
            </a:r>
            <a:r>
              <a:rPr lang="en-US" dirty="0" smtClean="0"/>
              <a:t>, </a:t>
            </a:r>
            <a:r>
              <a:rPr lang="en-US" dirty="0" err="1" smtClean="0"/>
              <a:t>Minna</a:t>
            </a:r>
            <a:r>
              <a:rPr lang="en-US" dirty="0" smtClean="0"/>
              <a:t> Win-Gildenmeister</a:t>
            </a:r>
            <a:r>
              <a:rPr lang="en-US" baseline="30000" dirty="0" smtClean="0"/>
              <a:t>1</a:t>
            </a:r>
            <a:r>
              <a:rPr lang="en-US" dirty="0" smtClean="0"/>
              <a:t>, Hank Fisher</a:t>
            </a:r>
            <a:r>
              <a:rPr lang="en-US" baseline="30000" dirty="0" smtClean="0"/>
              <a:t>1, </a:t>
            </a:r>
            <a:r>
              <a:rPr lang="en-US" dirty="0" smtClean="0"/>
              <a:t>Molly Smith</a:t>
            </a:r>
            <a:r>
              <a:rPr lang="en-US" baseline="30000" dirty="0" smtClean="0"/>
              <a:t>2</a:t>
            </a:r>
            <a:r>
              <a:rPr lang="en-US" dirty="0" smtClean="0"/>
              <a:t>, Randy Pierce</a:t>
            </a:r>
            <a:r>
              <a:rPr lang="en-US" baseline="30000" dirty="0" smtClean="0"/>
              <a:t>2</a:t>
            </a:r>
          </a:p>
          <a:p>
            <a:pPr marL="285750" indent="-285750">
              <a:buFont typeface="Arial" panose="020B0604020202020204" pitchFamily="34" charset="0"/>
              <a:buChar char="•"/>
            </a:pPr>
            <a:r>
              <a:rPr lang="en-US" dirty="0" smtClean="0"/>
              <a:t>Atmospheric Science:</a:t>
            </a:r>
          </a:p>
          <a:p>
            <a:pPr marL="742939" lvl="1" indent="-285750">
              <a:buFont typeface="Arial" panose="020B0604020202020204" pitchFamily="34" charset="0"/>
              <a:buChar char="•"/>
            </a:pPr>
            <a:r>
              <a:rPr lang="en-US" dirty="0" smtClean="0"/>
              <a:t>John Opatz</a:t>
            </a:r>
            <a:r>
              <a:rPr lang="en-US" baseline="30000" dirty="0" smtClean="0"/>
              <a:t>1</a:t>
            </a:r>
            <a:r>
              <a:rPr lang="en-US" dirty="0" smtClean="0"/>
              <a:t>, Dan Adriaansen</a:t>
            </a:r>
            <a:r>
              <a:rPr lang="en-US" baseline="30000" dirty="0" smtClean="0"/>
              <a:t>1</a:t>
            </a:r>
            <a:r>
              <a:rPr lang="en-US" dirty="0" smtClean="0"/>
              <a:t>, Tina Kalb</a:t>
            </a:r>
            <a:r>
              <a:rPr lang="en-US" baseline="30000" dirty="0" smtClean="0"/>
              <a:t>1</a:t>
            </a:r>
            <a:r>
              <a:rPr lang="en-US" dirty="0" smtClean="0"/>
              <a:t>, Jonathan Vigh</a:t>
            </a:r>
            <a:r>
              <a:rPr lang="en-US" baseline="30000" dirty="0" smtClean="0"/>
              <a:t>1</a:t>
            </a:r>
            <a:r>
              <a:rPr lang="en-US" dirty="0" smtClean="0"/>
              <a:t>, Jason English</a:t>
            </a:r>
            <a:r>
              <a:rPr lang="en-US" baseline="30000" dirty="0" smtClean="0"/>
              <a:t>2</a:t>
            </a:r>
            <a:r>
              <a:rPr lang="en-US" dirty="0" smtClean="0"/>
              <a:t>, Jeff Hamilton</a:t>
            </a:r>
            <a:r>
              <a:rPr lang="en-US" baseline="30000" dirty="0" smtClean="0"/>
              <a:t>2</a:t>
            </a:r>
            <a:r>
              <a:rPr lang="en-US" dirty="0" smtClean="0"/>
              <a:t>, </a:t>
            </a:r>
            <a:r>
              <a:rPr lang="en-US" dirty="0" err="1" smtClean="0"/>
              <a:t>Mrinal</a:t>
            </a:r>
            <a:r>
              <a:rPr lang="en-US" dirty="0" smtClean="0"/>
              <a:t> Biswas</a:t>
            </a:r>
            <a:r>
              <a:rPr lang="en-US" baseline="30000" dirty="0" smtClean="0"/>
              <a:t>1, </a:t>
            </a:r>
            <a:r>
              <a:rPr lang="en-US" dirty="0"/>
              <a:t>Tara Jensen</a:t>
            </a:r>
            <a:r>
              <a:rPr lang="en-US" baseline="30000" dirty="0"/>
              <a:t>1</a:t>
            </a:r>
            <a:endParaRPr lang="en-US" dirty="0" smtClean="0"/>
          </a:p>
          <a:p>
            <a:pPr marL="285750" indent="-285750">
              <a:buFont typeface="Arial" panose="020B0604020202020204" pitchFamily="34" charset="0"/>
              <a:buChar char="•"/>
            </a:pPr>
            <a:r>
              <a:rPr lang="en-US" dirty="0" smtClean="0"/>
              <a:t>Statistics:</a:t>
            </a:r>
          </a:p>
          <a:p>
            <a:pPr marL="742939" lvl="1" indent="-285750">
              <a:buFont typeface="Arial" panose="020B0604020202020204" pitchFamily="34" charset="0"/>
              <a:buChar char="•"/>
            </a:pPr>
            <a:r>
              <a:rPr lang="en-US" dirty="0" smtClean="0"/>
              <a:t>Eric Gilleland</a:t>
            </a:r>
            <a:r>
              <a:rPr lang="en-US" baseline="30000" dirty="0" smtClean="0"/>
              <a:t>1</a:t>
            </a:r>
            <a:r>
              <a:rPr lang="en-US" dirty="0" smtClean="0"/>
              <a:t>, Barb </a:t>
            </a:r>
            <a:r>
              <a:rPr lang="en-US" dirty="0" smtClean="0"/>
              <a:t>Brown</a:t>
            </a:r>
            <a:r>
              <a:rPr lang="en-US" baseline="30000" dirty="0" smtClean="0"/>
              <a:t>1</a:t>
            </a:r>
            <a:endParaRPr lang="en-US" baseline="30000" dirty="0" smtClean="0"/>
          </a:p>
          <a:p>
            <a:pPr marL="342900" indent="-342900" algn="ctr">
              <a:buFont typeface="+mj-lt"/>
              <a:buAutoNum type="arabicPeriod"/>
            </a:pPr>
            <a:r>
              <a:rPr lang="en-US" sz="1400" b="1" i="1" dirty="0" smtClean="0">
                <a:solidFill>
                  <a:srgbClr val="0066B3"/>
                </a:solidFill>
              </a:rPr>
              <a:t>NCAR/RAL and DTC  2. NOAA/GSL and DTC</a:t>
            </a:r>
            <a:endParaRPr lang="en-US" sz="1400" b="1" i="1" dirty="0">
              <a:solidFill>
                <a:srgbClr val="0066B3"/>
              </a:solidFill>
            </a:endParaRPr>
          </a:p>
        </p:txBody>
      </p:sp>
      <p:sp>
        <p:nvSpPr>
          <p:cNvPr id="8" name="Text Placeholder 2">
            <a:extLst>
              <a:ext uri="{FF2B5EF4-FFF2-40B4-BE49-F238E27FC236}">
                <a16:creationId xmlns:a16="http://schemas.microsoft.com/office/drawing/2014/main" id="{9577A533-1303-2F7B-AAD9-99456D3B5667}"/>
              </a:ext>
            </a:extLst>
          </p:cNvPr>
          <p:cNvSpPr>
            <a:spLocks noGrp="1"/>
          </p:cNvSpPr>
          <p:nvPr>
            <p:ph type="body" sz="half" idx="2"/>
          </p:nvPr>
        </p:nvSpPr>
        <p:spPr>
          <a:xfrm>
            <a:off x="6488077" y="1602786"/>
            <a:ext cx="5278353" cy="5047861"/>
          </a:xfrm>
        </p:spPr>
        <p:txBody>
          <a:bodyPr/>
          <a:lstStyle/>
          <a:p>
            <a:pPr marL="285750" indent="-285750">
              <a:buFont typeface="Arial" panose="020B0604020202020204" pitchFamily="34" charset="0"/>
              <a:buChar char="•"/>
            </a:pPr>
            <a:r>
              <a:rPr lang="en-US" dirty="0" smtClean="0"/>
              <a:t>EMC</a:t>
            </a:r>
            <a:endParaRPr lang="en-US" dirty="0" smtClean="0"/>
          </a:p>
          <a:p>
            <a:pPr marL="742939" lvl="1" indent="-285750">
              <a:buFont typeface="Arial" panose="020B0604020202020204" pitchFamily="34" charset="0"/>
              <a:buChar char="•"/>
            </a:pPr>
            <a:r>
              <a:rPr lang="en-US" dirty="0" smtClean="0"/>
              <a:t>Jason </a:t>
            </a:r>
            <a:r>
              <a:rPr lang="en-US" dirty="0" err="1" smtClean="0"/>
              <a:t>Levit</a:t>
            </a:r>
            <a:r>
              <a:rPr lang="en-US" dirty="0" smtClean="0"/>
              <a:t>, Geoff Manikin, Alicia </a:t>
            </a:r>
            <a:r>
              <a:rPr lang="en-US" dirty="0" err="1" smtClean="0"/>
              <a:t>Bently</a:t>
            </a:r>
            <a:r>
              <a:rPr lang="en-US" dirty="0" smtClean="0"/>
              <a:t>, Logan Dawson, Mallory Row, Perry </a:t>
            </a:r>
            <a:r>
              <a:rPr lang="en-US" dirty="0" err="1" smtClean="0"/>
              <a:t>Shafran</a:t>
            </a:r>
            <a:r>
              <a:rPr lang="en-US" dirty="0" smtClean="0"/>
              <a:t>, </a:t>
            </a:r>
            <a:r>
              <a:rPr lang="en-US" b="1" i="1" dirty="0" smtClean="0"/>
              <a:t>and the rest of VPPPG Branch</a:t>
            </a:r>
          </a:p>
          <a:p>
            <a:pPr marL="285750" indent="-285750">
              <a:buFont typeface="Arial" panose="020B0604020202020204" pitchFamily="34" charset="0"/>
              <a:buChar char="•"/>
            </a:pPr>
            <a:r>
              <a:rPr lang="en-US" dirty="0" smtClean="0"/>
              <a:t>Met Office</a:t>
            </a:r>
            <a:endParaRPr lang="en-US" dirty="0" smtClean="0"/>
          </a:p>
          <a:p>
            <a:pPr marL="285750" indent="-285750">
              <a:buFont typeface="Arial" panose="020B0604020202020204" pitchFamily="34" charset="0"/>
              <a:buChar char="•"/>
            </a:pPr>
            <a:r>
              <a:rPr lang="en-US" dirty="0" smtClean="0"/>
              <a:t>Air Force</a:t>
            </a:r>
            <a:endParaRPr lang="en-US" dirty="0" smtClean="0"/>
          </a:p>
          <a:p>
            <a:pPr marL="285750" indent="-285750">
              <a:buFont typeface="Arial" panose="020B0604020202020204" pitchFamily="34" charset="0"/>
              <a:buChar char="•"/>
            </a:pPr>
            <a:r>
              <a:rPr lang="en-US" dirty="0" smtClean="0"/>
              <a:t>Naval Research Lab</a:t>
            </a:r>
            <a:endParaRPr lang="en-US" sz="1200" i="1" dirty="0" smtClean="0"/>
          </a:p>
          <a:p>
            <a:pPr marL="285750" indent="-285750">
              <a:buFont typeface="Arial" panose="020B0604020202020204" pitchFamily="34" charset="0"/>
              <a:buChar char="•"/>
            </a:pPr>
            <a:r>
              <a:rPr lang="en-US" dirty="0" smtClean="0"/>
              <a:t>Community</a:t>
            </a:r>
            <a:endParaRPr lang="en-US" dirty="0" smtClean="0"/>
          </a:p>
          <a:p>
            <a:pPr marL="742939" lvl="1" indent="-285750">
              <a:buFont typeface="Arial" panose="020B0604020202020204" pitchFamily="34" charset="0"/>
              <a:buChar char="•"/>
            </a:pPr>
            <a:r>
              <a:rPr lang="en-US" b="1" dirty="0" smtClean="0"/>
              <a:t>UFS Verification and Validation Cross Cutting Team</a:t>
            </a:r>
          </a:p>
          <a:p>
            <a:pPr marL="742939" lvl="1" indent="-285750">
              <a:buFont typeface="Arial" panose="020B0604020202020204" pitchFamily="34" charset="0"/>
              <a:buChar char="•"/>
            </a:pPr>
            <a:r>
              <a:rPr lang="en-US" dirty="0" smtClean="0"/>
              <a:t>Other NCEP Centers: WPC, CPC, SWPC, SPC, OPC, NCO</a:t>
            </a:r>
          </a:p>
          <a:p>
            <a:pPr marL="742939" lvl="1" indent="-285750">
              <a:buFont typeface="Arial" panose="020B0604020202020204" pitchFamily="34" charset="0"/>
              <a:buChar char="•"/>
            </a:pPr>
            <a:r>
              <a:rPr lang="en-US" dirty="0" smtClean="0"/>
              <a:t>NOAA Labs: GSL, PSL, MDL, ARL</a:t>
            </a:r>
          </a:p>
          <a:p>
            <a:pPr marL="742939" lvl="1" indent="-285750">
              <a:buFont typeface="Arial" panose="020B0604020202020204" pitchFamily="34" charset="0"/>
              <a:buChar char="•"/>
            </a:pPr>
            <a:r>
              <a:rPr lang="en-US" dirty="0" smtClean="0"/>
              <a:t>NCAR and UCAR: RAL, MMM, CGD, ACOM, COMET</a:t>
            </a:r>
          </a:p>
          <a:p>
            <a:pPr marL="742939" lvl="1" indent="-285750">
              <a:buFont typeface="Arial" panose="020B0604020202020204" pitchFamily="34" charset="0"/>
              <a:buChar char="•"/>
            </a:pPr>
            <a:r>
              <a:rPr lang="en-US" dirty="0" smtClean="0"/>
              <a:t>Universities and Cooperative Institutes:  UW CIMMS, CSU CIRA, CU CIRES, George Mason University, SUNY Albany, SUNY Stony Brook, Embry Riddle U, University of Illinois Urbana Champagne, University of Miami</a:t>
            </a:r>
          </a:p>
          <a:p>
            <a:pPr marL="742939" lvl="1" indent="-285750">
              <a:buFont typeface="Arial" panose="020B0604020202020204" pitchFamily="34" charset="0"/>
              <a:buChar char="•"/>
            </a:pPr>
            <a:r>
              <a:rPr lang="en-US" dirty="0" smtClean="0"/>
              <a:t>For Profits: </a:t>
            </a:r>
            <a:r>
              <a:rPr lang="en-US" dirty="0" smtClean="0"/>
              <a:t>AER, SPIRE</a:t>
            </a:r>
            <a:endParaRPr lang="en-US" dirty="0" smtClean="0"/>
          </a:p>
          <a:p>
            <a:pPr lvl="1"/>
            <a:endParaRPr lang="en-US" baseline="30000" dirty="0" smtClean="0"/>
          </a:p>
          <a:p>
            <a:pPr marL="342900" indent="-342900" algn="ctr">
              <a:buFont typeface="+mj-lt"/>
              <a:buAutoNum type="arabicPeriod"/>
            </a:pPr>
            <a:endParaRPr lang="en-US" dirty="0"/>
          </a:p>
        </p:txBody>
      </p:sp>
    </p:spTree>
    <p:extLst>
      <p:ext uri="{BB962C8B-B14F-4D97-AF65-F5344CB8AC3E}">
        <p14:creationId xmlns:p14="http://schemas.microsoft.com/office/powerpoint/2010/main" val="24220949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8"/>
          <p:cNvSpPr txBox="1">
            <a:spLocks noGrp="1"/>
          </p:cNvSpPr>
          <p:nvPr>
            <p:ph type="title"/>
          </p:nvPr>
        </p:nvSpPr>
        <p:spPr>
          <a:xfrm>
            <a:off x="313882" y="105157"/>
            <a:ext cx="10899648" cy="512064"/>
          </a:xfrm>
          <a:prstGeom prst="rect">
            <a:avLst/>
          </a:prstGeom>
        </p:spPr>
        <p:txBody>
          <a:bodyPr spcFirstLastPara="1" wrap="square" lIns="121900" tIns="121900" rIns="121900" bIns="121900" anchor="t" anchorCtr="0">
            <a:normAutofit fontScale="90000"/>
          </a:bodyPr>
          <a:lstStyle/>
          <a:p>
            <a:r>
              <a:rPr lang="en" dirty="0" smtClean="0"/>
              <a:t>Hovmoeller Diagrams Applied to UFS Prototypes</a:t>
            </a:r>
            <a:endParaRPr dirty="0"/>
          </a:p>
        </p:txBody>
      </p:sp>
      <p:sp>
        <p:nvSpPr>
          <p:cNvPr id="2" name="Content Placeholder 1"/>
          <p:cNvSpPr>
            <a:spLocks noGrp="1"/>
          </p:cNvSpPr>
          <p:nvPr>
            <p:ph idx="1"/>
          </p:nvPr>
        </p:nvSpPr>
        <p:spPr/>
        <p:txBody>
          <a:bodyPr/>
          <a:lstStyle/>
          <a:p>
            <a:endParaRPr lang="en-US"/>
          </a:p>
        </p:txBody>
      </p:sp>
      <p:pic>
        <p:nvPicPr>
          <p:cNvPr id="148" name="Google Shape;148;p18"/>
          <p:cNvPicPr preferRelativeResize="0"/>
          <p:nvPr/>
        </p:nvPicPr>
        <p:blipFill>
          <a:blip r:embed="rId3">
            <a:alphaModFix/>
          </a:blip>
          <a:stretch>
            <a:fillRect/>
          </a:stretch>
        </p:blipFill>
        <p:spPr>
          <a:xfrm>
            <a:off x="0" y="663067"/>
            <a:ext cx="4093968" cy="2729301"/>
          </a:xfrm>
          <a:prstGeom prst="rect">
            <a:avLst/>
          </a:prstGeom>
          <a:noFill/>
          <a:ln>
            <a:noFill/>
          </a:ln>
        </p:spPr>
      </p:pic>
      <p:pic>
        <p:nvPicPr>
          <p:cNvPr id="149" name="Google Shape;149;p18"/>
          <p:cNvPicPr preferRelativeResize="0"/>
          <p:nvPr/>
        </p:nvPicPr>
        <p:blipFill>
          <a:blip r:embed="rId4">
            <a:alphaModFix/>
          </a:blip>
          <a:stretch>
            <a:fillRect/>
          </a:stretch>
        </p:blipFill>
        <p:spPr>
          <a:xfrm>
            <a:off x="4049017" y="663067"/>
            <a:ext cx="4093968" cy="2729301"/>
          </a:xfrm>
          <a:prstGeom prst="rect">
            <a:avLst/>
          </a:prstGeom>
          <a:noFill/>
          <a:ln>
            <a:noFill/>
          </a:ln>
        </p:spPr>
      </p:pic>
      <p:pic>
        <p:nvPicPr>
          <p:cNvPr id="150" name="Google Shape;150;p18"/>
          <p:cNvPicPr preferRelativeResize="0"/>
          <p:nvPr/>
        </p:nvPicPr>
        <p:blipFill>
          <a:blip r:embed="rId5">
            <a:alphaModFix/>
          </a:blip>
          <a:stretch>
            <a:fillRect/>
          </a:stretch>
        </p:blipFill>
        <p:spPr>
          <a:xfrm>
            <a:off x="8098035" y="656634"/>
            <a:ext cx="4093968" cy="2729333"/>
          </a:xfrm>
          <a:prstGeom prst="rect">
            <a:avLst/>
          </a:prstGeom>
          <a:noFill/>
          <a:ln>
            <a:noFill/>
          </a:ln>
        </p:spPr>
      </p:pic>
      <p:sp>
        <p:nvSpPr>
          <p:cNvPr id="151" name="Google Shape;151;p18"/>
          <p:cNvSpPr txBox="1"/>
          <p:nvPr/>
        </p:nvSpPr>
        <p:spPr>
          <a:xfrm>
            <a:off x="4049033" y="613233"/>
            <a:ext cx="572800" cy="295600"/>
          </a:xfrm>
          <a:prstGeom prst="rect">
            <a:avLst/>
          </a:prstGeom>
          <a:noFill/>
          <a:ln>
            <a:noFill/>
          </a:ln>
        </p:spPr>
        <p:txBody>
          <a:bodyPr spcFirstLastPara="1" wrap="square" lIns="121900" tIns="121900" rIns="121900" bIns="121900" anchor="t" anchorCtr="0">
            <a:noAutofit/>
          </a:bodyPr>
          <a:lstStyle/>
          <a:p>
            <a:r>
              <a:rPr lang="en" sz="800">
                <a:highlight>
                  <a:schemeClr val="lt1"/>
                </a:highlight>
                <a:latin typeface="Lato"/>
                <a:ea typeface="Lato"/>
                <a:cs typeface="Lato"/>
                <a:sym typeface="Lato"/>
              </a:rPr>
              <a:t>UFS P5</a:t>
            </a:r>
            <a:endParaRPr sz="800">
              <a:highlight>
                <a:schemeClr val="lt1"/>
              </a:highlight>
              <a:latin typeface="Lato"/>
              <a:ea typeface="Lato"/>
              <a:cs typeface="Lato"/>
              <a:sym typeface="Lato"/>
            </a:endParaRPr>
          </a:p>
        </p:txBody>
      </p:sp>
      <p:sp>
        <p:nvSpPr>
          <p:cNvPr id="152" name="Google Shape;152;p18"/>
          <p:cNvSpPr txBox="1"/>
          <p:nvPr/>
        </p:nvSpPr>
        <p:spPr>
          <a:xfrm>
            <a:off x="8098033" y="613233"/>
            <a:ext cx="572800" cy="295600"/>
          </a:xfrm>
          <a:prstGeom prst="rect">
            <a:avLst/>
          </a:prstGeom>
          <a:noFill/>
          <a:ln>
            <a:noFill/>
          </a:ln>
        </p:spPr>
        <p:txBody>
          <a:bodyPr spcFirstLastPara="1" wrap="square" lIns="121900" tIns="121900" rIns="121900" bIns="121900" anchor="t" anchorCtr="0">
            <a:noAutofit/>
          </a:bodyPr>
          <a:lstStyle/>
          <a:p>
            <a:r>
              <a:rPr lang="en" sz="800">
                <a:highlight>
                  <a:schemeClr val="lt1"/>
                </a:highlight>
                <a:latin typeface="Lato"/>
                <a:ea typeface="Lato"/>
                <a:cs typeface="Lato"/>
                <a:sym typeface="Lato"/>
              </a:rPr>
              <a:t>UFS P7</a:t>
            </a:r>
            <a:endParaRPr sz="800">
              <a:highlight>
                <a:schemeClr val="lt1"/>
              </a:highlight>
              <a:latin typeface="Lato"/>
              <a:ea typeface="Lato"/>
              <a:cs typeface="Lato"/>
              <a:sym typeface="Lato"/>
            </a:endParaRPr>
          </a:p>
        </p:txBody>
      </p:sp>
      <p:sp>
        <p:nvSpPr>
          <p:cNvPr id="153" name="Google Shape;153;p18"/>
          <p:cNvSpPr txBox="1"/>
          <p:nvPr/>
        </p:nvSpPr>
        <p:spPr>
          <a:xfrm>
            <a:off x="210984" y="3517433"/>
            <a:ext cx="3672000" cy="3151200"/>
          </a:xfrm>
          <a:prstGeom prst="rect">
            <a:avLst/>
          </a:prstGeom>
          <a:solidFill>
            <a:schemeClr val="lt2"/>
          </a:solidFill>
          <a:ln>
            <a:noFill/>
          </a:ln>
        </p:spPr>
        <p:txBody>
          <a:bodyPr spcFirstLastPara="1" wrap="square" lIns="121900" tIns="121900" rIns="121900" bIns="121900" anchor="t" anchorCtr="0">
            <a:noAutofit/>
          </a:bodyPr>
          <a:lstStyle/>
          <a:p>
            <a:r>
              <a:rPr lang="en" sz="1867">
                <a:latin typeface="Lato"/>
                <a:ea typeface="Lato"/>
                <a:cs typeface="Lato"/>
                <a:sym typeface="Lato"/>
              </a:rPr>
              <a:t>Ran metplus 3 times with different input and yaml files. </a:t>
            </a:r>
            <a:endParaRPr sz="1867">
              <a:latin typeface="Lato"/>
              <a:ea typeface="Lato"/>
              <a:cs typeface="Lato"/>
              <a:sym typeface="Lato"/>
            </a:endParaRPr>
          </a:p>
          <a:p>
            <a:endParaRPr sz="1867">
              <a:latin typeface="Lato"/>
              <a:ea typeface="Lato"/>
              <a:cs typeface="Lato"/>
              <a:sym typeface="Lato"/>
            </a:endParaRPr>
          </a:p>
          <a:p>
            <a:r>
              <a:rPr lang="en" sz="1867">
                <a:latin typeface="Lato"/>
                <a:ea typeface="Lato"/>
                <a:cs typeface="Lato"/>
                <a:sym typeface="Lato"/>
              </a:rPr>
              <a:t>Each run outputs one figure for the given input file.</a:t>
            </a:r>
            <a:endParaRPr sz="1867">
              <a:latin typeface="Lato"/>
              <a:ea typeface="Lato"/>
              <a:cs typeface="Lato"/>
              <a:sym typeface="Lato"/>
            </a:endParaRPr>
          </a:p>
          <a:p>
            <a:endParaRPr sz="1867">
              <a:latin typeface="Lato"/>
              <a:ea typeface="Lato"/>
              <a:cs typeface="Lato"/>
              <a:sym typeface="Lato"/>
            </a:endParaRPr>
          </a:p>
          <a:p>
            <a:r>
              <a:rPr lang="en" sz="1867">
                <a:latin typeface="Lato"/>
                <a:ea typeface="Lato"/>
                <a:cs typeface="Lato"/>
                <a:sym typeface="Lato"/>
              </a:rPr>
              <a:t>At the moment the aspect ratio settings and title are not read by the python script.</a:t>
            </a:r>
            <a:endParaRPr sz="1867">
              <a:latin typeface="Lato"/>
              <a:ea typeface="Lato"/>
              <a:cs typeface="Lato"/>
              <a:sym typeface="Lato"/>
            </a:endParaRPr>
          </a:p>
        </p:txBody>
      </p:sp>
      <p:sp>
        <p:nvSpPr>
          <p:cNvPr id="154" name="Google Shape;154;p18"/>
          <p:cNvSpPr txBox="1"/>
          <p:nvPr/>
        </p:nvSpPr>
        <p:spPr>
          <a:xfrm>
            <a:off x="4260017" y="3517433"/>
            <a:ext cx="3672000" cy="3151200"/>
          </a:xfrm>
          <a:prstGeom prst="rect">
            <a:avLst/>
          </a:prstGeom>
          <a:solidFill>
            <a:schemeClr val="lt2"/>
          </a:solidFill>
          <a:ln>
            <a:noFill/>
          </a:ln>
        </p:spPr>
        <p:txBody>
          <a:bodyPr spcFirstLastPara="1" wrap="square" lIns="121900" tIns="121900" rIns="121900" bIns="121900" anchor="t" anchorCtr="0">
            <a:noAutofit/>
          </a:bodyPr>
          <a:lstStyle/>
          <a:p>
            <a:r>
              <a:rPr lang="en" sz="1867">
                <a:latin typeface="Lato"/>
                <a:ea typeface="Lato"/>
                <a:cs typeface="Lato"/>
                <a:sym typeface="Lato"/>
              </a:rPr>
              <a:t>Differences between verification, P5 and P7 are apparent.</a:t>
            </a:r>
            <a:endParaRPr sz="1867">
              <a:latin typeface="Lato"/>
              <a:ea typeface="Lato"/>
              <a:cs typeface="Lato"/>
              <a:sym typeface="Lato"/>
            </a:endParaRPr>
          </a:p>
          <a:p>
            <a:endParaRPr sz="1867">
              <a:latin typeface="Lato"/>
              <a:ea typeface="Lato"/>
              <a:cs typeface="Lato"/>
              <a:sym typeface="Lato"/>
            </a:endParaRPr>
          </a:p>
          <a:p>
            <a:r>
              <a:rPr lang="en" sz="1867">
                <a:latin typeface="Lato"/>
                <a:ea typeface="Lato"/>
                <a:cs typeface="Lato"/>
                <a:sym typeface="Lato"/>
              </a:rPr>
              <a:t>Good agreement at the beginning of the forecast (April 1) with rapid decorrelation of forecast and verification.</a:t>
            </a:r>
            <a:endParaRPr sz="1867">
              <a:latin typeface="Lato"/>
              <a:ea typeface="Lato"/>
              <a:cs typeface="Lato"/>
              <a:sym typeface="Lato"/>
            </a:endParaRPr>
          </a:p>
          <a:p>
            <a:endParaRPr sz="1867">
              <a:latin typeface="Lato"/>
              <a:ea typeface="Lato"/>
              <a:cs typeface="Lato"/>
              <a:sym typeface="Lato"/>
            </a:endParaRPr>
          </a:p>
        </p:txBody>
      </p:sp>
      <p:sp>
        <p:nvSpPr>
          <p:cNvPr id="155" name="Google Shape;155;p18"/>
          <p:cNvSpPr txBox="1"/>
          <p:nvPr/>
        </p:nvSpPr>
        <p:spPr>
          <a:xfrm>
            <a:off x="8309017" y="3504600"/>
            <a:ext cx="3672000" cy="3151200"/>
          </a:xfrm>
          <a:prstGeom prst="rect">
            <a:avLst/>
          </a:prstGeom>
          <a:solidFill>
            <a:schemeClr val="lt2"/>
          </a:solidFill>
          <a:ln>
            <a:noFill/>
          </a:ln>
        </p:spPr>
        <p:txBody>
          <a:bodyPr spcFirstLastPara="1" wrap="square" lIns="121900" tIns="121900" rIns="121900" bIns="121900" anchor="t" anchorCtr="0">
            <a:noAutofit/>
          </a:bodyPr>
          <a:lstStyle/>
          <a:p>
            <a:endParaRPr sz="1867">
              <a:latin typeface="Lato"/>
              <a:ea typeface="Lato"/>
              <a:cs typeface="Lato"/>
              <a:sym typeface="Lato"/>
            </a:endParaRPr>
          </a:p>
          <a:p>
            <a:r>
              <a:rPr lang="en" sz="1867">
                <a:latin typeface="Lato"/>
                <a:ea typeface="Lato"/>
                <a:cs typeface="Lato"/>
                <a:sym typeface="Lato"/>
              </a:rPr>
              <a:t>P7 appears to have more light precipitation than P5 and less well-defined diurnal cycle over South America.</a:t>
            </a:r>
            <a:endParaRPr sz="1867">
              <a:latin typeface="Lato"/>
              <a:ea typeface="Lato"/>
              <a:cs typeface="Lato"/>
              <a:sym typeface="Lato"/>
            </a:endParaRPr>
          </a:p>
        </p:txBody>
      </p:sp>
      <p:sp>
        <p:nvSpPr>
          <p:cNvPr id="11" name="TextBox 10"/>
          <p:cNvSpPr txBox="1"/>
          <p:nvPr/>
        </p:nvSpPr>
        <p:spPr>
          <a:xfrm>
            <a:off x="7530353" y="6172200"/>
            <a:ext cx="4530080" cy="338554"/>
          </a:xfrm>
          <a:prstGeom prst="rect">
            <a:avLst/>
          </a:prstGeom>
          <a:solidFill>
            <a:srgbClr val="FCE5CD"/>
          </a:solidFill>
          <a:ln w="28575">
            <a:noFill/>
          </a:ln>
        </p:spPr>
        <p:txBody>
          <a:bodyPr wrap="square" rtlCol="0">
            <a:spAutoFit/>
          </a:bodyPr>
          <a:lstStyle/>
          <a:p>
            <a:r>
              <a:rPr lang="en-US" sz="1600" b="1" dirty="0" smtClean="0">
                <a:ea typeface="Calibri" panose="020F0502020204030204" pitchFamily="34" charset="0"/>
                <a:cs typeface="Times New Roman" panose="02020603050405020304" pitchFamily="18" charset="0"/>
              </a:rPr>
              <a:t>Slide Courtesy of Maria </a:t>
            </a:r>
            <a:r>
              <a:rPr lang="en-US" sz="1600" b="1" dirty="0" err="1" smtClean="0">
                <a:ea typeface="Calibri" panose="020F0502020204030204" pitchFamily="34" charset="0"/>
                <a:cs typeface="Times New Roman" panose="02020603050405020304" pitchFamily="18" charset="0"/>
              </a:rPr>
              <a:t>Gehne</a:t>
            </a:r>
            <a:r>
              <a:rPr lang="en-US" sz="1600" b="1" dirty="0" smtClean="0">
                <a:ea typeface="Calibri" panose="020F0502020204030204" pitchFamily="34" charset="0"/>
                <a:cs typeface="Times New Roman" panose="02020603050405020304" pitchFamily="18" charset="0"/>
              </a:rPr>
              <a:t>, NOAA/PSL</a:t>
            </a:r>
            <a:endParaRPr lang="en-US" sz="1600" b="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00365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2"/>
          <p:cNvSpPr txBox="1">
            <a:spLocks noGrp="1"/>
          </p:cNvSpPr>
          <p:nvPr>
            <p:ph type="title"/>
          </p:nvPr>
        </p:nvSpPr>
        <p:spPr>
          <a:xfrm>
            <a:off x="491164" y="106569"/>
            <a:ext cx="10899648" cy="512064"/>
          </a:xfrm>
          <a:prstGeom prst="rect">
            <a:avLst/>
          </a:prstGeom>
        </p:spPr>
        <p:txBody>
          <a:bodyPr spcFirstLastPara="1" wrap="square" lIns="121900" tIns="121900" rIns="121900" bIns="121900" anchor="t" anchorCtr="0">
            <a:normAutofit fontScale="90000"/>
          </a:bodyPr>
          <a:lstStyle/>
          <a:p>
            <a:r>
              <a:rPr lang="en" dirty="0"/>
              <a:t>Space-time Coherence </a:t>
            </a:r>
            <a:r>
              <a:rPr lang="en" dirty="0" smtClean="0"/>
              <a:t>Spectra Applied to UFS Prototypes</a:t>
            </a:r>
            <a:endParaRPr dirty="0"/>
          </a:p>
        </p:txBody>
      </p:sp>
      <p:sp>
        <p:nvSpPr>
          <p:cNvPr id="2" name="Content Placeholder 1"/>
          <p:cNvSpPr>
            <a:spLocks noGrp="1"/>
          </p:cNvSpPr>
          <p:nvPr>
            <p:ph idx="1"/>
          </p:nvPr>
        </p:nvSpPr>
        <p:spPr/>
        <p:txBody>
          <a:bodyPr/>
          <a:lstStyle/>
          <a:p>
            <a:endParaRPr lang="en-US"/>
          </a:p>
        </p:txBody>
      </p:sp>
      <p:sp>
        <p:nvSpPr>
          <p:cNvPr id="210" name="Google Shape;210;p22"/>
          <p:cNvSpPr txBox="1"/>
          <p:nvPr/>
        </p:nvSpPr>
        <p:spPr>
          <a:xfrm>
            <a:off x="3993367" y="1380667"/>
            <a:ext cx="4106000" cy="3685855"/>
          </a:xfrm>
          <a:prstGeom prst="rect">
            <a:avLst/>
          </a:prstGeom>
          <a:solidFill>
            <a:schemeClr val="lt2"/>
          </a:solidFill>
          <a:ln>
            <a:noFill/>
          </a:ln>
        </p:spPr>
        <p:txBody>
          <a:bodyPr spcFirstLastPara="1" wrap="square" lIns="121900" tIns="121900" rIns="121900" bIns="121900" anchor="t" anchorCtr="0">
            <a:noAutofit/>
          </a:bodyPr>
          <a:lstStyle/>
          <a:p>
            <a:r>
              <a:rPr lang="en" sz="1867">
                <a:latin typeface="Lato"/>
                <a:ea typeface="Lato"/>
                <a:cs typeface="Lato"/>
                <a:sym typeface="Lato"/>
              </a:rPr>
              <a:t>Coherence-squared spectra show regions in wavenumber-frequency space where precipitation and zonal winds are coupled.</a:t>
            </a:r>
            <a:endParaRPr sz="1867">
              <a:latin typeface="Lato"/>
              <a:ea typeface="Lato"/>
              <a:cs typeface="Lato"/>
              <a:sym typeface="Lato"/>
            </a:endParaRPr>
          </a:p>
          <a:p>
            <a:endParaRPr sz="1867">
              <a:latin typeface="Lato"/>
              <a:ea typeface="Lato"/>
              <a:cs typeface="Lato"/>
              <a:sym typeface="Lato"/>
            </a:endParaRPr>
          </a:p>
          <a:p>
            <a:r>
              <a:rPr lang="en" sz="1867">
                <a:latin typeface="Lato"/>
                <a:ea typeface="Lato"/>
                <a:cs typeface="Lato"/>
                <a:sym typeface="Lato"/>
              </a:rPr>
              <a:t>Shows that UFS P7 has stronger convection-dynamics coupling than UFS P5. And P7 is more consistent with observations.</a:t>
            </a:r>
            <a:endParaRPr sz="1867">
              <a:latin typeface="Lato"/>
              <a:ea typeface="Lato"/>
              <a:cs typeface="Lato"/>
              <a:sym typeface="Lato"/>
            </a:endParaRPr>
          </a:p>
          <a:p>
            <a:endParaRPr sz="1867">
              <a:latin typeface="Lato"/>
              <a:ea typeface="Lato"/>
              <a:cs typeface="Lato"/>
              <a:sym typeface="Lato"/>
            </a:endParaRPr>
          </a:p>
          <a:p>
            <a:r>
              <a:rPr lang="en" sz="1867">
                <a:latin typeface="Lato"/>
                <a:ea typeface="Lato"/>
                <a:cs typeface="Lato"/>
                <a:sym typeface="Lato"/>
              </a:rPr>
              <a:t>Need to add more flexibility to these plotting tools.</a:t>
            </a:r>
            <a:endParaRPr sz="1867">
              <a:latin typeface="Lato"/>
              <a:ea typeface="Lato"/>
              <a:cs typeface="Lato"/>
              <a:sym typeface="Lato"/>
            </a:endParaRPr>
          </a:p>
        </p:txBody>
      </p:sp>
      <p:pic>
        <p:nvPicPr>
          <p:cNvPr id="211" name="Google Shape;211;p22"/>
          <p:cNvPicPr preferRelativeResize="0"/>
          <p:nvPr/>
        </p:nvPicPr>
        <p:blipFill rotWithShape="1">
          <a:blip r:embed="rId3">
            <a:alphaModFix/>
          </a:blip>
          <a:srcRect l="29576" r="30056" b="33168"/>
          <a:stretch/>
        </p:blipFill>
        <p:spPr>
          <a:xfrm>
            <a:off x="228367" y="825068"/>
            <a:ext cx="3600067" cy="5960601"/>
          </a:xfrm>
          <a:prstGeom prst="rect">
            <a:avLst/>
          </a:prstGeom>
          <a:noFill/>
          <a:ln>
            <a:noFill/>
          </a:ln>
        </p:spPr>
      </p:pic>
      <p:pic>
        <p:nvPicPr>
          <p:cNvPr id="212" name="Google Shape;212;p22"/>
          <p:cNvPicPr preferRelativeResize="0"/>
          <p:nvPr/>
        </p:nvPicPr>
        <p:blipFill rotWithShape="1">
          <a:blip r:embed="rId4">
            <a:alphaModFix/>
          </a:blip>
          <a:srcRect l="29408" r="30005" b="33056"/>
          <a:stretch/>
        </p:blipFill>
        <p:spPr>
          <a:xfrm>
            <a:off x="8405899" y="784600"/>
            <a:ext cx="3600067" cy="5937944"/>
          </a:xfrm>
          <a:prstGeom prst="rect">
            <a:avLst/>
          </a:prstGeom>
          <a:noFill/>
          <a:ln>
            <a:noFill/>
          </a:ln>
        </p:spPr>
      </p:pic>
      <p:sp>
        <p:nvSpPr>
          <p:cNvPr id="6" name="TextBox 5"/>
          <p:cNvSpPr txBox="1"/>
          <p:nvPr/>
        </p:nvSpPr>
        <p:spPr>
          <a:xfrm>
            <a:off x="4136967" y="6096000"/>
            <a:ext cx="3962400" cy="584775"/>
          </a:xfrm>
          <a:prstGeom prst="rect">
            <a:avLst/>
          </a:prstGeom>
          <a:solidFill>
            <a:srgbClr val="FCE5CD"/>
          </a:solidFill>
          <a:ln w="28575">
            <a:noFill/>
          </a:ln>
        </p:spPr>
        <p:txBody>
          <a:bodyPr wrap="square" rtlCol="0">
            <a:spAutoFit/>
          </a:bodyPr>
          <a:lstStyle/>
          <a:p>
            <a:r>
              <a:rPr lang="en-US" sz="1600" b="1" dirty="0" smtClean="0">
                <a:ea typeface="Calibri" panose="020F0502020204030204" pitchFamily="34" charset="0"/>
                <a:cs typeface="Times New Roman" panose="02020603050405020304" pitchFamily="18" charset="0"/>
              </a:rPr>
              <a:t>Slide Courtesy of Maria </a:t>
            </a:r>
            <a:r>
              <a:rPr lang="en-US" sz="1600" b="1" dirty="0" err="1" smtClean="0">
                <a:ea typeface="Calibri" panose="020F0502020204030204" pitchFamily="34" charset="0"/>
                <a:cs typeface="Times New Roman" panose="02020603050405020304" pitchFamily="18" charset="0"/>
              </a:rPr>
              <a:t>Gehne</a:t>
            </a:r>
            <a:r>
              <a:rPr lang="en-US" sz="1600" b="1" dirty="0" smtClean="0">
                <a:ea typeface="Calibri" panose="020F0502020204030204" pitchFamily="34" charset="0"/>
                <a:cs typeface="Times New Roman" panose="02020603050405020304" pitchFamily="18" charset="0"/>
              </a:rPr>
              <a:t>, NOAA/PSL</a:t>
            </a:r>
            <a:endParaRPr lang="en-US" sz="1600" b="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79442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828" name="Google Shape;828;p31" descr="Graphical user interface, application, Word&#10;&#10;Description automatically generated"/>
          <p:cNvPicPr preferRelativeResize="0"/>
          <p:nvPr/>
        </p:nvPicPr>
        <p:blipFill rotWithShape="1">
          <a:blip r:embed="rId3">
            <a:alphaModFix/>
          </a:blip>
          <a:srcRect/>
          <a:stretch/>
        </p:blipFill>
        <p:spPr>
          <a:xfrm>
            <a:off x="6710997" y="-16395"/>
            <a:ext cx="5731510" cy="3056890"/>
          </a:xfrm>
          <a:prstGeom prst="rect">
            <a:avLst/>
          </a:prstGeom>
          <a:noFill/>
          <a:ln>
            <a:noFill/>
          </a:ln>
        </p:spPr>
      </p:pic>
      <p:pic>
        <p:nvPicPr>
          <p:cNvPr id="829" name="Google Shape;829;p31" descr="Chart&#10;&#10;Description automatically generated"/>
          <p:cNvPicPr preferRelativeResize="0"/>
          <p:nvPr/>
        </p:nvPicPr>
        <p:blipFill rotWithShape="1">
          <a:blip r:embed="rId4">
            <a:alphaModFix/>
          </a:blip>
          <a:srcRect/>
          <a:stretch/>
        </p:blipFill>
        <p:spPr>
          <a:xfrm>
            <a:off x="9219400" y="2712380"/>
            <a:ext cx="2853168" cy="2906552"/>
          </a:xfrm>
          <a:prstGeom prst="rect">
            <a:avLst/>
          </a:prstGeom>
          <a:noFill/>
          <a:ln>
            <a:noFill/>
          </a:ln>
        </p:spPr>
      </p:pic>
      <p:sp>
        <p:nvSpPr>
          <p:cNvPr id="830" name="Google Shape;830;p31"/>
          <p:cNvSpPr txBox="1"/>
          <p:nvPr/>
        </p:nvSpPr>
        <p:spPr>
          <a:xfrm>
            <a:off x="9144729" y="5734267"/>
            <a:ext cx="2111850" cy="92333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Arial"/>
                <a:ea typeface="Arial"/>
                <a:cs typeface="Arial"/>
                <a:sym typeface="Arial"/>
              </a:rPr>
              <a:t>Joint and marginal distributions</a:t>
            </a:r>
            <a:endParaRPr dirty="0"/>
          </a:p>
          <a:p>
            <a:pPr marL="0" marR="0" lvl="0" indent="0" algn="l" rtl="0">
              <a:spcBef>
                <a:spcPts val="0"/>
              </a:spcBef>
              <a:spcAft>
                <a:spcPts val="0"/>
              </a:spcAft>
              <a:buNone/>
            </a:pPr>
            <a:r>
              <a:rPr lang="en-GB" sz="1800" dirty="0" smtClean="0">
                <a:solidFill>
                  <a:schemeClr val="dk1"/>
                </a:solidFill>
                <a:latin typeface="Arial"/>
                <a:ea typeface="Arial"/>
                <a:cs typeface="Arial"/>
                <a:sym typeface="Arial"/>
              </a:rPr>
              <a:t>Grid-</a:t>
            </a:r>
            <a:r>
              <a:rPr lang="en-GB" sz="1800" dirty="0" err="1" smtClean="0">
                <a:solidFill>
                  <a:schemeClr val="dk1"/>
                </a:solidFill>
                <a:latin typeface="Arial"/>
                <a:ea typeface="Arial"/>
                <a:cs typeface="Arial"/>
                <a:sym typeface="Arial"/>
              </a:rPr>
              <a:t>Diag</a:t>
            </a:r>
            <a:endParaRPr sz="1800" dirty="0">
              <a:solidFill>
                <a:schemeClr val="dk1"/>
              </a:solidFill>
              <a:latin typeface="Arial"/>
              <a:ea typeface="Arial"/>
              <a:cs typeface="Arial"/>
              <a:sym typeface="Arial"/>
            </a:endParaRPr>
          </a:p>
        </p:txBody>
      </p:sp>
      <p:pic>
        <p:nvPicPr>
          <p:cNvPr id="831" name="Google Shape;831;p31" descr="Map&#10;&#10;Description automatically generated"/>
          <p:cNvPicPr preferRelativeResize="0"/>
          <p:nvPr/>
        </p:nvPicPr>
        <p:blipFill rotWithShape="1">
          <a:blip r:embed="rId5">
            <a:alphaModFix/>
          </a:blip>
          <a:srcRect/>
          <a:stretch/>
        </p:blipFill>
        <p:spPr>
          <a:xfrm>
            <a:off x="119433" y="0"/>
            <a:ext cx="6372225" cy="5308600"/>
          </a:xfrm>
          <a:prstGeom prst="rect">
            <a:avLst/>
          </a:prstGeom>
          <a:noFill/>
          <a:ln>
            <a:noFill/>
          </a:ln>
        </p:spPr>
      </p:pic>
      <p:sp>
        <p:nvSpPr>
          <p:cNvPr id="832" name="Google Shape;832;p31"/>
          <p:cNvSpPr txBox="1"/>
          <p:nvPr/>
        </p:nvSpPr>
        <p:spPr>
          <a:xfrm>
            <a:off x="1332767" y="2469634"/>
            <a:ext cx="3339376"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MODE output for Chlorophyll-a</a:t>
            </a:r>
            <a:endParaRPr/>
          </a:p>
        </p:txBody>
      </p:sp>
      <p:sp>
        <p:nvSpPr>
          <p:cNvPr id="833" name="Google Shape;833;p31"/>
          <p:cNvSpPr txBox="1"/>
          <p:nvPr/>
        </p:nvSpPr>
        <p:spPr>
          <a:xfrm>
            <a:off x="9438739" y="1512050"/>
            <a:ext cx="2200275" cy="120032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smtClean="0">
                <a:solidFill>
                  <a:schemeClr val="dk1"/>
                </a:solidFill>
                <a:latin typeface="Arial"/>
                <a:ea typeface="Arial"/>
                <a:cs typeface="Arial"/>
                <a:sym typeface="Arial"/>
              </a:rPr>
              <a:t>Series-Analysis </a:t>
            </a:r>
            <a:r>
              <a:rPr lang="en-GB" sz="1800" dirty="0">
                <a:solidFill>
                  <a:schemeClr val="dk1"/>
                </a:solidFill>
                <a:latin typeface="Arial"/>
                <a:ea typeface="Arial"/>
                <a:cs typeface="Arial"/>
                <a:sym typeface="Arial"/>
              </a:rPr>
              <a:t>output of </a:t>
            </a:r>
            <a:r>
              <a:rPr lang="en-GB" sz="1800" dirty="0" err="1">
                <a:solidFill>
                  <a:schemeClr val="dk1"/>
                </a:solidFill>
                <a:latin typeface="Arial"/>
                <a:ea typeface="Arial"/>
                <a:cs typeface="Arial"/>
                <a:sym typeface="Arial"/>
              </a:rPr>
              <a:t>scatterometer</a:t>
            </a:r>
            <a:r>
              <a:rPr lang="en-GB" sz="1800" dirty="0">
                <a:solidFill>
                  <a:schemeClr val="dk1"/>
                </a:solidFill>
                <a:latin typeface="Arial"/>
                <a:ea typeface="Arial"/>
                <a:cs typeface="Arial"/>
                <a:sym typeface="Arial"/>
              </a:rPr>
              <a:t> winds</a:t>
            </a:r>
            <a:endParaRPr dirty="0"/>
          </a:p>
        </p:txBody>
      </p:sp>
      <p:pic>
        <p:nvPicPr>
          <p:cNvPr id="834" name="Google Shape;834;p31" descr="Chart, histogram&#10;&#10;Description automatically generated"/>
          <p:cNvPicPr preferRelativeResize="0"/>
          <p:nvPr/>
        </p:nvPicPr>
        <p:blipFill rotWithShape="1">
          <a:blip r:embed="rId6">
            <a:alphaModFix/>
          </a:blip>
          <a:srcRect/>
          <a:stretch/>
        </p:blipFill>
        <p:spPr>
          <a:xfrm>
            <a:off x="5279411" y="3429000"/>
            <a:ext cx="3939988" cy="3410364"/>
          </a:xfrm>
          <a:prstGeom prst="rect">
            <a:avLst/>
          </a:prstGeom>
          <a:noFill/>
          <a:ln>
            <a:noFill/>
          </a:ln>
        </p:spPr>
      </p:pic>
      <p:sp>
        <p:nvSpPr>
          <p:cNvPr id="835" name="Google Shape;835;p31"/>
          <p:cNvSpPr txBox="1"/>
          <p:nvPr/>
        </p:nvSpPr>
        <p:spPr>
          <a:xfrm>
            <a:off x="119433" y="5364935"/>
            <a:ext cx="41729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Mittermaier et al. 2021, Ocean Science</a:t>
            </a:r>
            <a:endParaRPr/>
          </a:p>
        </p:txBody>
      </p:sp>
      <p:sp>
        <p:nvSpPr>
          <p:cNvPr id="836" name="Google Shape;836;p31"/>
          <p:cNvSpPr txBox="1"/>
          <p:nvPr/>
        </p:nvSpPr>
        <p:spPr>
          <a:xfrm>
            <a:off x="6842235" y="2955106"/>
            <a:ext cx="13901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Ric Crocker</a:t>
            </a:r>
            <a:endParaRPr/>
          </a:p>
        </p:txBody>
      </p:sp>
      <p:sp>
        <p:nvSpPr>
          <p:cNvPr id="13" name="TextBox 12"/>
          <p:cNvSpPr txBox="1"/>
          <p:nvPr/>
        </p:nvSpPr>
        <p:spPr>
          <a:xfrm>
            <a:off x="119433" y="5857378"/>
            <a:ext cx="4882342" cy="338554"/>
          </a:xfrm>
          <a:prstGeom prst="rect">
            <a:avLst/>
          </a:prstGeom>
          <a:solidFill>
            <a:srgbClr val="FCE5CD"/>
          </a:solidFill>
          <a:ln w="28575">
            <a:noFill/>
          </a:ln>
        </p:spPr>
        <p:txBody>
          <a:bodyPr wrap="square" rtlCol="0">
            <a:spAutoFit/>
          </a:bodyPr>
          <a:lstStyle/>
          <a:p>
            <a:r>
              <a:rPr lang="en-US" sz="1600" b="1" dirty="0" smtClean="0">
                <a:ea typeface="Calibri" panose="020F0502020204030204" pitchFamily="34" charset="0"/>
                <a:cs typeface="Times New Roman" panose="02020603050405020304" pitchFamily="18" charset="0"/>
              </a:rPr>
              <a:t>Slide Courtesy of Marion Mittermaier, Met Office</a:t>
            </a:r>
            <a:endParaRPr lang="en-US" sz="1600" b="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78300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0"/>
            <a:ext cx="10744200" cy="857250"/>
          </a:xfrm>
        </p:spPr>
        <p:txBody>
          <a:bodyPr>
            <a:normAutofit fontScale="90000"/>
          </a:bodyPr>
          <a:lstStyle/>
          <a:p>
            <a:r>
              <a:rPr lang="en-US" dirty="0" smtClean="0"/>
              <a:t>Example of Defining Verification Regions using Quality Control Flag for Space Weather</a:t>
            </a:r>
            <a:endParaRPr lang="en-US" dirty="0"/>
          </a:p>
        </p:txBody>
      </p:sp>
      <p:sp>
        <p:nvSpPr>
          <p:cNvPr id="5" name="TextBox 4"/>
          <p:cNvSpPr txBox="1"/>
          <p:nvPr/>
        </p:nvSpPr>
        <p:spPr>
          <a:xfrm>
            <a:off x="1809750" y="2000250"/>
            <a:ext cx="3371850" cy="300082"/>
          </a:xfrm>
          <a:prstGeom prst="rect">
            <a:avLst/>
          </a:prstGeom>
          <a:noFill/>
        </p:spPr>
        <p:txBody>
          <a:bodyPr wrap="square" rtlCol="0">
            <a:spAutoFit/>
          </a:bodyPr>
          <a:lstStyle/>
          <a:p>
            <a:pPr defTabSz="685800"/>
            <a:r>
              <a:rPr lang="en-US" sz="1350" dirty="0">
                <a:solidFill>
                  <a:prstClr val="black"/>
                </a:solidFill>
                <a:ea typeface="ＭＳ Ｐゴシック" pitchFamily="48" charset="-128"/>
              </a:rPr>
              <a:t>2.  </a:t>
            </a:r>
            <a:r>
              <a:rPr lang="en-US" sz="1350" b="1" dirty="0">
                <a:solidFill>
                  <a:prstClr val="black"/>
                </a:solidFill>
                <a:ea typeface="ＭＳ Ｐゴシック" pitchFamily="48" charset="-128"/>
              </a:rPr>
              <a:t>Data Rich vs. Data Sparse Regions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4051" y="2484998"/>
            <a:ext cx="4265037" cy="288710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487" y="2500806"/>
            <a:ext cx="4157260" cy="2814145"/>
          </a:xfrm>
          <a:prstGeom prst="rect">
            <a:avLst/>
          </a:prstGeom>
        </p:spPr>
      </p:pic>
      <p:sp>
        <p:nvSpPr>
          <p:cNvPr id="9" name="TextBox 8"/>
          <p:cNvSpPr txBox="1"/>
          <p:nvPr/>
        </p:nvSpPr>
        <p:spPr>
          <a:xfrm>
            <a:off x="2606214" y="5441348"/>
            <a:ext cx="2455865" cy="400110"/>
          </a:xfrm>
          <a:prstGeom prst="rect">
            <a:avLst/>
          </a:prstGeom>
          <a:noFill/>
        </p:spPr>
        <p:txBody>
          <a:bodyPr wrap="none" rtlCol="0">
            <a:spAutoFit/>
          </a:bodyPr>
          <a:lstStyle/>
          <a:p>
            <a:pPr defTabSz="685800"/>
            <a:r>
              <a:rPr lang="en-US" sz="2000" dirty="0">
                <a:solidFill>
                  <a:prstClr val="black"/>
                </a:solidFill>
                <a:ea typeface="ＭＳ Ｐゴシック" pitchFamily="48" charset="-128"/>
              </a:rPr>
              <a:t>Near Observing Stations</a:t>
            </a:r>
          </a:p>
        </p:txBody>
      </p:sp>
      <p:sp>
        <p:nvSpPr>
          <p:cNvPr id="10" name="TextBox 9"/>
          <p:cNvSpPr txBox="1"/>
          <p:nvPr/>
        </p:nvSpPr>
        <p:spPr>
          <a:xfrm>
            <a:off x="6986390" y="5429685"/>
            <a:ext cx="2877454" cy="400110"/>
          </a:xfrm>
          <a:prstGeom prst="rect">
            <a:avLst/>
          </a:prstGeom>
          <a:noFill/>
        </p:spPr>
        <p:txBody>
          <a:bodyPr wrap="none" rtlCol="0">
            <a:spAutoFit/>
          </a:bodyPr>
          <a:lstStyle/>
          <a:p>
            <a:pPr defTabSz="685800"/>
            <a:r>
              <a:rPr lang="en-US" sz="2000" dirty="0">
                <a:solidFill>
                  <a:prstClr val="black"/>
                </a:solidFill>
                <a:ea typeface="ＭＳ Ｐゴシック" pitchFamily="48" charset="-128"/>
              </a:rPr>
              <a:t>Not Near Observing Stations</a:t>
            </a:r>
          </a:p>
        </p:txBody>
      </p:sp>
    </p:spTree>
    <p:extLst>
      <p:ext uri="{BB962C8B-B14F-4D97-AF65-F5344CB8AC3E}">
        <p14:creationId xmlns:p14="http://schemas.microsoft.com/office/powerpoint/2010/main" val="12925601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txBox="1">
            <a:spLocks noGrp="1"/>
          </p:cNvSpPr>
          <p:nvPr>
            <p:ph type="title"/>
          </p:nvPr>
        </p:nvSpPr>
        <p:spPr>
          <a:xfrm>
            <a:off x="126461" y="205581"/>
            <a:ext cx="11867744" cy="808038"/>
          </a:xfrm>
          <a:prstGeom prst="rect">
            <a:avLst/>
          </a:prstGeom>
          <a:noFill/>
          <a:ln>
            <a:noFill/>
          </a:ln>
        </p:spPr>
        <p:txBody>
          <a:bodyPr spcFirstLastPara="1" wrap="square" lIns="91425" tIns="45700" rIns="91425" bIns="91425" anchor="b" anchorCtr="0">
            <a:normAutofit/>
          </a:bodyPr>
          <a:lstStyle/>
          <a:p>
            <a:pPr algn="ctr">
              <a:buSzPts val="4000"/>
            </a:pPr>
            <a:r>
              <a:rPr lang="en-US" dirty="0"/>
              <a:t>MODE Precipitation Object </a:t>
            </a:r>
            <a:r>
              <a:rPr lang="en-US" dirty="0" smtClean="0"/>
              <a:t>Frequency in Climate Models</a:t>
            </a:r>
            <a:endParaRPr dirty="0"/>
          </a:p>
        </p:txBody>
      </p:sp>
      <p:sp>
        <p:nvSpPr>
          <p:cNvPr id="11" name="Google Shape;114;p2">
            <a:extLst>
              <a:ext uri="{FF2B5EF4-FFF2-40B4-BE49-F238E27FC236}">
                <a16:creationId xmlns:a16="http://schemas.microsoft.com/office/drawing/2014/main" id="{8B9070A4-DC7E-8517-CA7B-030B89965F99}"/>
              </a:ext>
            </a:extLst>
          </p:cNvPr>
          <p:cNvSpPr txBox="1">
            <a:spLocks noGrp="1"/>
          </p:cNvSpPr>
          <p:nvPr>
            <p:ph type="body" idx="1"/>
          </p:nvPr>
        </p:nvSpPr>
        <p:spPr>
          <a:xfrm flipH="1">
            <a:off x="680932" y="1225685"/>
            <a:ext cx="5739321" cy="5282119"/>
          </a:xfrm>
          <a:prstGeom prst="rect">
            <a:avLst/>
          </a:prstGeom>
          <a:noFill/>
          <a:ln>
            <a:noFill/>
          </a:ln>
        </p:spPr>
        <p:txBody>
          <a:bodyPr spcFirstLastPara="1" wrap="square" lIns="91425" tIns="45700" rIns="91425" bIns="45700" anchor="t" anchorCtr="0">
            <a:normAutofit/>
          </a:bodyPr>
          <a:lstStyle/>
          <a:p>
            <a:pPr marL="342900" indent="-342900">
              <a:lnSpc>
                <a:spcPct val="150000"/>
              </a:lnSpc>
              <a:spcBef>
                <a:spcPts val="0"/>
              </a:spcBef>
              <a:buSzPct val="100000"/>
              <a:buFont typeface="Arial" panose="020B0604020202020204" pitchFamily="34" charset="0"/>
              <a:buChar char="•"/>
            </a:pPr>
            <a:r>
              <a:rPr lang="en-US" sz="2400" dirty="0"/>
              <a:t>JJA Frequency &gt;=12 mm/day</a:t>
            </a:r>
          </a:p>
          <a:p>
            <a:pPr marL="342900" indent="-342900">
              <a:lnSpc>
                <a:spcPct val="150000"/>
              </a:lnSpc>
              <a:spcBef>
                <a:spcPts val="0"/>
              </a:spcBef>
              <a:buSzPct val="100000"/>
              <a:buFont typeface="Arial" panose="020B0604020202020204" pitchFamily="34" charset="0"/>
              <a:buChar char="•"/>
            </a:pPr>
            <a:r>
              <a:rPr lang="en-US" sz="2400" dirty="0"/>
              <a:t>CESM object Frequency bi-modal</a:t>
            </a:r>
          </a:p>
          <a:p>
            <a:pPr marL="800100" lvl="1" indent="-342900">
              <a:lnSpc>
                <a:spcPct val="150000"/>
              </a:lnSpc>
              <a:spcBef>
                <a:spcPts val="0"/>
              </a:spcBef>
              <a:buSzPct val="100000"/>
              <a:buFont typeface="Arial" panose="020B0604020202020204" pitchFamily="34" charset="0"/>
              <a:buChar char="•"/>
            </a:pPr>
            <a:r>
              <a:rPr lang="en-US" sz="2200" dirty="0"/>
              <a:t>Southern area too frequent, too far North</a:t>
            </a:r>
          </a:p>
          <a:p>
            <a:pPr marL="342900" indent="-342900">
              <a:lnSpc>
                <a:spcPct val="150000"/>
              </a:lnSpc>
              <a:spcBef>
                <a:spcPts val="0"/>
              </a:spcBef>
              <a:buSzPct val="100000"/>
              <a:buFont typeface="Arial" panose="020B0604020202020204" pitchFamily="34" charset="0"/>
              <a:buChar char="•"/>
            </a:pPr>
            <a:r>
              <a:rPr lang="en-US" sz="2400" dirty="0"/>
              <a:t>Western India: CESM too few objects (not enough precipitation), too far North</a:t>
            </a:r>
          </a:p>
          <a:p>
            <a:pPr marL="342900" indent="-342900">
              <a:lnSpc>
                <a:spcPct val="150000"/>
              </a:lnSpc>
              <a:spcBef>
                <a:spcPts val="0"/>
              </a:spcBef>
              <a:buSzPct val="100000"/>
              <a:buFont typeface="Arial" panose="020B0604020202020204" pitchFamily="34" charset="0"/>
              <a:buChar char="•"/>
            </a:pPr>
            <a:r>
              <a:rPr lang="en-US" sz="2400" dirty="0"/>
              <a:t>Peak over Thailand/Cambodia region not well captured</a:t>
            </a:r>
          </a:p>
          <a:p>
            <a:pPr marL="0" indent="0">
              <a:spcBef>
                <a:spcPts val="0"/>
              </a:spcBef>
              <a:buNone/>
            </a:pPr>
            <a:endParaRPr sz="2400" dirty="0"/>
          </a:p>
        </p:txBody>
      </p:sp>
      <p:pic>
        <p:nvPicPr>
          <p:cNvPr id="2050" name="Picture 2">
            <a:extLst>
              <a:ext uri="{FF2B5EF4-FFF2-40B4-BE49-F238E27FC236}">
                <a16:creationId xmlns:a16="http://schemas.microsoft.com/office/drawing/2014/main" id="{D2953130-E406-2C0A-D185-B318DE6E79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82" r="11780"/>
          <a:stretch/>
        </p:blipFill>
        <p:spPr bwMode="auto">
          <a:xfrm>
            <a:off x="6566171" y="930934"/>
            <a:ext cx="4523362" cy="58187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6611" y="6236137"/>
            <a:ext cx="4460189" cy="338554"/>
          </a:xfrm>
          <a:prstGeom prst="rect">
            <a:avLst/>
          </a:prstGeom>
          <a:solidFill>
            <a:srgbClr val="FCE5CD"/>
          </a:solidFill>
          <a:ln w="28575">
            <a:noFill/>
          </a:ln>
        </p:spPr>
        <p:txBody>
          <a:bodyPr wrap="square" rtlCol="0">
            <a:spAutoFit/>
          </a:bodyPr>
          <a:lstStyle/>
          <a:p>
            <a:r>
              <a:rPr lang="en-US" sz="1600" b="1" dirty="0" smtClean="0">
                <a:ea typeface="Calibri" panose="020F0502020204030204" pitchFamily="34" charset="0"/>
                <a:cs typeface="Times New Roman" panose="02020603050405020304" pitchFamily="18" charset="0"/>
              </a:rPr>
              <a:t>Slide Courtesy of  Tina Kalb, NCAR/RAL and DTC</a:t>
            </a:r>
            <a:endParaRPr lang="en-US" sz="1600" b="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74920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METplus</a:t>
            </a:r>
            <a:r>
              <a:rPr lang="en-US" dirty="0" smtClean="0"/>
              <a:t> for Stages and Gates</a:t>
            </a:r>
            <a:endParaRPr lang="en-US"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68871CE0-38AD-2C42-9C03-E29E0799DE62}" type="slidenum">
              <a:rPr lang="en-US" smtClean="0"/>
              <a:t>25</a:t>
            </a:fld>
            <a:endParaRPr lang="en-US"/>
          </a:p>
        </p:txBody>
      </p:sp>
    </p:spTree>
    <p:extLst>
      <p:ext uri="{BB962C8B-B14F-4D97-AF65-F5344CB8AC3E}">
        <p14:creationId xmlns:p14="http://schemas.microsoft.com/office/powerpoint/2010/main" val="3886683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Stages and Gates</a:t>
            </a:r>
            <a:endParaRPr lang="en-US" dirty="0"/>
          </a:p>
        </p:txBody>
      </p:sp>
      <p:sp>
        <p:nvSpPr>
          <p:cNvPr id="3" name="Slide Number Placeholder 2"/>
          <p:cNvSpPr>
            <a:spLocks noGrp="1"/>
          </p:cNvSpPr>
          <p:nvPr>
            <p:ph type="sldNum" sz="quarter" idx="12"/>
          </p:nvPr>
        </p:nvSpPr>
        <p:spPr/>
        <p:txBody>
          <a:bodyPr/>
          <a:lstStyle/>
          <a:p>
            <a:fld id="{68871CE0-38AD-2C42-9C03-E29E0799DE62}" type="slidenum">
              <a:rPr lang="en-US" smtClean="0"/>
              <a:t>26</a:t>
            </a:fld>
            <a:endParaRPr lang="en-US"/>
          </a:p>
        </p:txBody>
      </p:sp>
      <p:pic>
        <p:nvPicPr>
          <p:cNvPr id="4" name="Picture 3"/>
          <p:cNvPicPr>
            <a:picLocks noChangeAspect="1"/>
          </p:cNvPicPr>
          <p:nvPr/>
        </p:nvPicPr>
        <p:blipFill>
          <a:blip r:embed="rId2"/>
          <a:stretch>
            <a:fillRect/>
          </a:stretch>
        </p:blipFill>
        <p:spPr>
          <a:xfrm>
            <a:off x="386020" y="1335313"/>
            <a:ext cx="7886713" cy="4029568"/>
          </a:xfrm>
          <a:prstGeom prst="rect">
            <a:avLst/>
          </a:prstGeom>
        </p:spPr>
      </p:pic>
      <p:sp>
        <p:nvSpPr>
          <p:cNvPr id="5" name="TextBox 4"/>
          <p:cNvSpPr txBox="1"/>
          <p:nvPr/>
        </p:nvSpPr>
        <p:spPr>
          <a:xfrm>
            <a:off x="293298" y="5279366"/>
            <a:ext cx="3353097" cy="307777"/>
          </a:xfrm>
          <a:prstGeom prst="rect">
            <a:avLst/>
          </a:prstGeom>
          <a:noFill/>
        </p:spPr>
        <p:txBody>
          <a:bodyPr wrap="none" rtlCol="0">
            <a:spAutoFit/>
          </a:bodyPr>
          <a:lstStyle/>
          <a:p>
            <a:r>
              <a:rPr lang="en-US" sz="1400" i="1" dirty="0" smtClean="0"/>
              <a:t>From </a:t>
            </a:r>
            <a:r>
              <a:rPr lang="en-US" sz="1400" i="1" dirty="0" smtClean="0">
                <a:hlinkClick r:id="rId3" action="ppaction://hlinkfile"/>
              </a:rPr>
              <a:t>Stages and Gates – </a:t>
            </a:r>
            <a:r>
              <a:rPr lang="en-US" sz="1400" i="1" dirty="0" err="1" smtClean="0">
                <a:hlinkClick r:id="rId3" action="ppaction://hlinkfile"/>
              </a:rPr>
              <a:t>Tolman</a:t>
            </a:r>
            <a:r>
              <a:rPr lang="en-US" sz="1400" i="1" dirty="0" smtClean="0">
                <a:hlinkClick r:id="rId3" action="ppaction://hlinkfile"/>
              </a:rPr>
              <a:t>, 2021</a:t>
            </a:r>
            <a:endParaRPr lang="en-US" sz="1400" i="1" dirty="0"/>
          </a:p>
        </p:txBody>
      </p:sp>
      <p:grpSp>
        <p:nvGrpSpPr>
          <p:cNvPr id="17" name="Group 16"/>
          <p:cNvGrpSpPr/>
          <p:nvPr/>
        </p:nvGrpSpPr>
        <p:grpSpPr>
          <a:xfrm>
            <a:off x="7710854" y="1739752"/>
            <a:ext cx="4267786" cy="2665194"/>
            <a:chOff x="7710854" y="1739752"/>
            <a:chExt cx="4267786" cy="2665194"/>
          </a:xfrm>
        </p:grpSpPr>
        <p:sp>
          <p:nvSpPr>
            <p:cNvPr id="6" name="TextBox 5"/>
            <p:cNvSpPr txBox="1"/>
            <p:nvPr/>
          </p:nvSpPr>
          <p:spPr>
            <a:xfrm>
              <a:off x="8448060" y="1739752"/>
              <a:ext cx="3403560" cy="369332"/>
            </a:xfrm>
            <a:prstGeom prst="rect">
              <a:avLst/>
            </a:prstGeom>
            <a:noFill/>
          </p:spPr>
          <p:txBody>
            <a:bodyPr wrap="none" rtlCol="0">
              <a:spAutoFit/>
            </a:bodyPr>
            <a:lstStyle/>
            <a:p>
              <a:r>
                <a:rPr lang="en-US" dirty="0" smtClean="0"/>
                <a:t>EMC Verification System (EVS)</a:t>
              </a:r>
              <a:endParaRPr lang="en-US" dirty="0"/>
            </a:p>
          </p:txBody>
        </p:sp>
        <p:grpSp>
          <p:nvGrpSpPr>
            <p:cNvPr id="15" name="Group 14"/>
            <p:cNvGrpSpPr/>
            <p:nvPr/>
          </p:nvGrpSpPr>
          <p:grpSpPr>
            <a:xfrm>
              <a:off x="7710854" y="2204221"/>
              <a:ext cx="4267786" cy="2200725"/>
              <a:chOff x="7710854" y="2204221"/>
              <a:chExt cx="4267786" cy="2200725"/>
            </a:xfrm>
          </p:grpSpPr>
          <p:pic>
            <p:nvPicPr>
              <p:cNvPr id="8" name="Picture 7"/>
              <p:cNvPicPr>
                <a:picLocks noChangeAspect="1"/>
              </p:cNvPicPr>
              <p:nvPr/>
            </p:nvPicPr>
            <p:blipFill>
              <a:blip r:embed="rId4"/>
              <a:stretch>
                <a:fillRect/>
              </a:stretch>
            </p:blipFill>
            <p:spPr>
              <a:xfrm>
                <a:off x="8321040" y="2204221"/>
                <a:ext cx="3657600" cy="2200725"/>
              </a:xfrm>
              <a:prstGeom prst="rect">
                <a:avLst/>
              </a:prstGeom>
              <a:ln>
                <a:solidFill>
                  <a:schemeClr val="accent2">
                    <a:lumMod val="75000"/>
                  </a:schemeClr>
                </a:solidFill>
              </a:ln>
            </p:spPr>
          </p:pic>
          <p:cxnSp>
            <p:nvCxnSpPr>
              <p:cNvPr id="12" name="Straight Arrow Connector 11"/>
              <p:cNvCxnSpPr/>
              <p:nvPr/>
            </p:nvCxnSpPr>
            <p:spPr>
              <a:xfrm>
                <a:off x="7710854" y="2971800"/>
                <a:ext cx="610186" cy="0"/>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 name="TextBox 8"/>
          <p:cNvSpPr txBox="1"/>
          <p:nvPr/>
        </p:nvSpPr>
        <p:spPr>
          <a:xfrm>
            <a:off x="8272733" y="4724400"/>
            <a:ext cx="3705907" cy="2031325"/>
          </a:xfrm>
          <a:prstGeom prst="rect">
            <a:avLst/>
          </a:prstGeom>
          <a:noFill/>
        </p:spPr>
        <p:txBody>
          <a:bodyPr wrap="square" rtlCol="0">
            <a:spAutoFit/>
          </a:bodyPr>
          <a:lstStyle/>
          <a:p>
            <a:r>
              <a:rPr lang="en-US" b="1" u="sng" dirty="0" smtClean="0"/>
              <a:t>Challenges:</a:t>
            </a:r>
          </a:p>
          <a:p>
            <a:r>
              <a:rPr lang="en-US" dirty="0" smtClean="0"/>
              <a:t>Contributed S2S, Marine and Cryosphere, and Aerosol diagnostics sometimes use Python libraries not accepted by NOAA NCO – Need to remove dependencies on libraries</a:t>
            </a:r>
          </a:p>
        </p:txBody>
      </p:sp>
    </p:spTree>
    <p:extLst>
      <p:ext uri="{BB962C8B-B14F-4D97-AF65-F5344CB8AC3E}">
        <p14:creationId xmlns:p14="http://schemas.microsoft.com/office/powerpoint/2010/main" val="11534038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Stages and Gates</a:t>
            </a:r>
            <a:endParaRPr lang="en-US" dirty="0"/>
          </a:p>
        </p:txBody>
      </p:sp>
      <p:sp>
        <p:nvSpPr>
          <p:cNvPr id="3" name="Slide Number Placeholder 2"/>
          <p:cNvSpPr>
            <a:spLocks noGrp="1"/>
          </p:cNvSpPr>
          <p:nvPr>
            <p:ph type="sldNum" sz="quarter" idx="12"/>
          </p:nvPr>
        </p:nvSpPr>
        <p:spPr/>
        <p:txBody>
          <a:bodyPr/>
          <a:lstStyle/>
          <a:p>
            <a:fld id="{68871CE0-38AD-2C42-9C03-E29E0799DE62}" type="slidenum">
              <a:rPr lang="en-US" smtClean="0"/>
              <a:t>27</a:t>
            </a:fld>
            <a:endParaRPr lang="en-US"/>
          </a:p>
        </p:txBody>
      </p:sp>
      <p:pic>
        <p:nvPicPr>
          <p:cNvPr id="4" name="Picture 3"/>
          <p:cNvPicPr>
            <a:picLocks noChangeAspect="1"/>
          </p:cNvPicPr>
          <p:nvPr/>
        </p:nvPicPr>
        <p:blipFill>
          <a:blip r:embed="rId2"/>
          <a:stretch>
            <a:fillRect/>
          </a:stretch>
        </p:blipFill>
        <p:spPr>
          <a:xfrm>
            <a:off x="386020" y="1335313"/>
            <a:ext cx="7886713" cy="4029568"/>
          </a:xfrm>
          <a:prstGeom prst="rect">
            <a:avLst/>
          </a:prstGeom>
        </p:spPr>
      </p:pic>
      <p:sp>
        <p:nvSpPr>
          <p:cNvPr id="5" name="TextBox 4"/>
          <p:cNvSpPr txBox="1"/>
          <p:nvPr/>
        </p:nvSpPr>
        <p:spPr>
          <a:xfrm>
            <a:off x="293298" y="5279366"/>
            <a:ext cx="3353097" cy="307777"/>
          </a:xfrm>
          <a:prstGeom prst="rect">
            <a:avLst/>
          </a:prstGeom>
          <a:noFill/>
        </p:spPr>
        <p:txBody>
          <a:bodyPr wrap="none" rtlCol="0">
            <a:spAutoFit/>
          </a:bodyPr>
          <a:lstStyle/>
          <a:p>
            <a:r>
              <a:rPr lang="en-US" sz="1400" i="1" dirty="0" smtClean="0"/>
              <a:t>From </a:t>
            </a:r>
            <a:r>
              <a:rPr lang="en-US" sz="1400" i="1" dirty="0" smtClean="0">
                <a:hlinkClick r:id="rId3" action="ppaction://hlinkfile"/>
              </a:rPr>
              <a:t>Stages and Gates – </a:t>
            </a:r>
            <a:r>
              <a:rPr lang="en-US" sz="1400" i="1" dirty="0" err="1" smtClean="0">
                <a:hlinkClick r:id="rId3" action="ppaction://hlinkfile"/>
              </a:rPr>
              <a:t>Tolman</a:t>
            </a:r>
            <a:r>
              <a:rPr lang="en-US" sz="1400" i="1" dirty="0" smtClean="0">
                <a:hlinkClick r:id="rId3" action="ppaction://hlinkfile"/>
              </a:rPr>
              <a:t>, 2021</a:t>
            </a:r>
            <a:endParaRPr lang="en-US" sz="1400" i="1" dirty="0"/>
          </a:p>
        </p:txBody>
      </p:sp>
      <p:grpSp>
        <p:nvGrpSpPr>
          <p:cNvPr id="16" name="Group 15"/>
          <p:cNvGrpSpPr/>
          <p:nvPr/>
        </p:nvGrpSpPr>
        <p:grpSpPr>
          <a:xfrm>
            <a:off x="3879475" y="3736886"/>
            <a:ext cx="4160178" cy="3019808"/>
            <a:chOff x="3879475" y="3736886"/>
            <a:chExt cx="4160178" cy="3019808"/>
          </a:xfrm>
        </p:grpSpPr>
        <p:sp>
          <p:nvSpPr>
            <p:cNvPr id="7" name="TextBox 6"/>
            <p:cNvSpPr txBox="1"/>
            <p:nvPr/>
          </p:nvSpPr>
          <p:spPr>
            <a:xfrm>
              <a:off x="3879475" y="5279366"/>
              <a:ext cx="4160178" cy="1477328"/>
            </a:xfrm>
            <a:prstGeom prst="rect">
              <a:avLst/>
            </a:prstGeom>
            <a:noFill/>
            <a:ln>
              <a:solidFill>
                <a:schemeClr val="accent2">
                  <a:lumMod val="75000"/>
                </a:schemeClr>
              </a:solidFill>
            </a:ln>
          </p:spPr>
          <p:txBody>
            <a:bodyPr wrap="none" rtlCol="0">
              <a:spAutoFit/>
            </a:bodyPr>
            <a:lstStyle/>
            <a:p>
              <a:r>
                <a:rPr lang="en-US" dirty="0" smtClean="0"/>
                <a:t>DTC Testing and Evaluation</a:t>
              </a:r>
            </a:p>
            <a:p>
              <a:r>
                <a:rPr lang="en-US" dirty="0" smtClean="0"/>
                <a:t>Short Range Weather App Workflow</a:t>
              </a:r>
            </a:p>
            <a:p>
              <a:r>
                <a:rPr lang="en-US" i="1" dirty="0" smtClean="0">
                  <a:solidFill>
                    <a:schemeClr val="tx1">
                      <a:lumMod val="50000"/>
                      <a:lumOff val="50000"/>
                    </a:schemeClr>
                  </a:solidFill>
                </a:rPr>
                <a:t>Medium Range Weather App Workflow</a:t>
              </a:r>
            </a:p>
            <a:p>
              <a:r>
                <a:rPr lang="en-US" i="1" dirty="0" smtClean="0">
                  <a:solidFill>
                    <a:schemeClr val="tx1">
                      <a:lumMod val="50000"/>
                      <a:lumOff val="50000"/>
                    </a:schemeClr>
                  </a:solidFill>
                </a:rPr>
                <a:t>Hurricane App Workflow</a:t>
              </a:r>
            </a:p>
            <a:p>
              <a:r>
                <a:rPr lang="en-US" i="1" dirty="0" smtClean="0">
                  <a:solidFill>
                    <a:schemeClr val="tx1">
                      <a:lumMod val="50000"/>
                      <a:lumOff val="50000"/>
                    </a:schemeClr>
                  </a:solidFill>
                </a:rPr>
                <a:t>Space Weather App Workflow</a:t>
              </a:r>
              <a:endParaRPr lang="en-US" i="1" dirty="0">
                <a:solidFill>
                  <a:schemeClr val="tx1">
                    <a:lumMod val="50000"/>
                    <a:lumOff val="50000"/>
                  </a:schemeClr>
                </a:solidFill>
              </a:endParaRPr>
            </a:p>
          </p:txBody>
        </p:sp>
        <p:cxnSp>
          <p:nvCxnSpPr>
            <p:cNvPr id="10" name="Straight Arrow Connector 9"/>
            <p:cNvCxnSpPr/>
            <p:nvPr/>
          </p:nvCxnSpPr>
          <p:spPr>
            <a:xfrm>
              <a:off x="5565531" y="3736886"/>
              <a:ext cx="0" cy="1542480"/>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8272733" y="319650"/>
            <a:ext cx="3705907" cy="3970318"/>
          </a:xfrm>
          <a:prstGeom prst="rect">
            <a:avLst/>
          </a:prstGeom>
          <a:noFill/>
        </p:spPr>
        <p:txBody>
          <a:bodyPr wrap="square" rtlCol="0">
            <a:spAutoFit/>
          </a:bodyPr>
          <a:lstStyle/>
          <a:p>
            <a:r>
              <a:rPr lang="en-US" b="1" u="sng" dirty="0" smtClean="0"/>
              <a:t>Challenges:</a:t>
            </a:r>
          </a:p>
          <a:p>
            <a:r>
              <a:rPr lang="en-US" sz="1600" dirty="0" smtClean="0"/>
              <a:t>Developing a framework that can be used operationally and within a testing and evaluation workflow.</a:t>
            </a:r>
          </a:p>
          <a:p>
            <a:endParaRPr lang="en-US" sz="1600" dirty="0"/>
          </a:p>
          <a:p>
            <a:r>
              <a:rPr lang="en-US" b="1" u="sng" dirty="0" smtClean="0"/>
              <a:t>Key to success for </a:t>
            </a:r>
            <a:r>
              <a:rPr lang="en-US" b="1" u="sng" dirty="0" err="1" smtClean="0"/>
              <a:t>METplus</a:t>
            </a:r>
            <a:r>
              <a:rPr lang="en-US" b="1" u="sng" dirty="0" smtClean="0"/>
              <a:t>:</a:t>
            </a:r>
          </a:p>
          <a:p>
            <a:r>
              <a:rPr lang="en-US" sz="1600" dirty="0" err="1" smtClean="0"/>
              <a:t>METplus</a:t>
            </a:r>
            <a:r>
              <a:rPr lang="en-US" sz="1600" dirty="0" smtClean="0"/>
              <a:t> Analysis Suite that uses the same libraries </a:t>
            </a:r>
            <a:r>
              <a:rPr lang="en-US" sz="1600" dirty="0" smtClean="0"/>
              <a:t>regardless </a:t>
            </a:r>
            <a:r>
              <a:rPr lang="en-US" sz="1600" dirty="0" smtClean="0"/>
              <a:t>of platform and data storage method (database vs. flat files)</a:t>
            </a:r>
          </a:p>
          <a:p>
            <a:endParaRPr lang="en-US" sz="1600" dirty="0"/>
          </a:p>
          <a:p>
            <a:r>
              <a:rPr lang="en-US" sz="1600" dirty="0" err="1" smtClean="0"/>
              <a:t>METplus</a:t>
            </a:r>
            <a:r>
              <a:rPr lang="en-US" sz="1600" dirty="0" smtClean="0"/>
              <a:t> v5.0 includes command line capability to replicate much of what is produced by </a:t>
            </a:r>
            <a:r>
              <a:rPr lang="en-US" sz="1600" dirty="0" err="1" smtClean="0"/>
              <a:t>METviewer</a:t>
            </a:r>
            <a:r>
              <a:rPr lang="en-US" sz="1600" dirty="0" smtClean="0"/>
              <a:t> and </a:t>
            </a:r>
            <a:r>
              <a:rPr lang="en-US" sz="1600" dirty="0" err="1" smtClean="0"/>
              <a:t>METexpress</a:t>
            </a:r>
            <a:endParaRPr lang="en-US" sz="1600" dirty="0" smtClean="0"/>
          </a:p>
        </p:txBody>
      </p:sp>
      <p:pic>
        <p:nvPicPr>
          <p:cNvPr id="9" name="Picture 8"/>
          <p:cNvPicPr>
            <a:picLocks noChangeAspect="1"/>
          </p:cNvPicPr>
          <p:nvPr/>
        </p:nvPicPr>
        <p:blipFill>
          <a:blip r:embed="rId4"/>
          <a:stretch>
            <a:fillRect/>
          </a:stretch>
        </p:blipFill>
        <p:spPr>
          <a:xfrm>
            <a:off x="8245847" y="4335356"/>
            <a:ext cx="3807985" cy="2421338"/>
          </a:xfrm>
          <a:prstGeom prst="rect">
            <a:avLst/>
          </a:prstGeom>
          <a:ln>
            <a:solidFill>
              <a:schemeClr val="tx1"/>
            </a:solidFill>
          </a:ln>
        </p:spPr>
      </p:pic>
    </p:spTree>
    <p:extLst>
      <p:ext uri="{BB962C8B-B14F-4D97-AF65-F5344CB8AC3E}">
        <p14:creationId xmlns:p14="http://schemas.microsoft.com/office/powerpoint/2010/main" val="18892507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Stages and Gates</a:t>
            </a:r>
            <a:endParaRPr lang="en-US" dirty="0"/>
          </a:p>
        </p:txBody>
      </p:sp>
      <p:sp>
        <p:nvSpPr>
          <p:cNvPr id="3" name="Slide Number Placeholder 2"/>
          <p:cNvSpPr>
            <a:spLocks noGrp="1"/>
          </p:cNvSpPr>
          <p:nvPr>
            <p:ph type="sldNum" sz="quarter" idx="12"/>
          </p:nvPr>
        </p:nvSpPr>
        <p:spPr/>
        <p:txBody>
          <a:bodyPr/>
          <a:lstStyle/>
          <a:p>
            <a:fld id="{68871CE0-38AD-2C42-9C03-E29E0799DE62}" type="slidenum">
              <a:rPr lang="en-US" smtClean="0"/>
              <a:t>28</a:t>
            </a:fld>
            <a:endParaRPr lang="en-US"/>
          </a:p>
        </p:txBody>
      </p:sp>
      <p:pic>
        <p:nvPicPr>
          <p:cNvPr id="4" name="Picture 3"/>
          <p:cNvPicPr>
            <a:picLocks noChangeAspect="1"/>
          </p:cNvPicPr>
          <p:nvPr/>
        </p:nvPicPr>
        <p:blipFill>
          <a:blip r:embed="rId2"/>
          <a:stretch>
            <a:fillRect/>
          </a:stretch>
        </p:blipFill>
        <p:spPr>
          <a:xfrm>
            <a:off x="386020" y="1335313"/>
            <a:ext cx="7886713" cy="4029568"/>
          </a:xfrm>
          <a:prstGeom prst="rect">
            <a:avLst/>
          </a:prstGeom>
        </p:spPr>
      </p:pic>
      <p:sp>
        <p:nvSpPr>
          <p:cNvPr id="5" name="TextBox 4"/>
          <p:cNvSpPr txBox="1"/>
          <p:nvPr/>
        </p:nvSpPr>
        <p:spPr>
          <a:xfrm>
            <a:off x="293298" y="5279366"/>
            <a:ext cx="3353097" cy="307777"/>
          </a:xfrm>
          <a:prstGeom prst="rect">
            <a:avLst/>
          </a:prstGeom>
          <a:noFill/>
        </p:spPr>
        <p:txBody>
          <a:bodyPr wrap="none" rtlCol="0">
            <a:spAutoFit/>
          </a:bodyPr>
          <a:lstStyle/>
          <a:p>
            <a:r>
              <a:rPr lang="en-US" sz="1400" i="1" dirty="0" smtClean="0"/>
              <a:t>From </a:t>
            </a:r>
            <a:r>
              <a:rPr lang="en-US" sz="1400" i="1" dirty="0" smtClean="0">
                <a:hlinkClick r:id="rId3" action="ppaction://hlinkfile"/>
              </a:rPr>
              <a:t>Stages and Gates – </a:t>
            </a:r>
            <a:r>
              <a:rPr lang="en-US" sz="1400" i="1" dirty="0" err="1" smtClean="0">
                <a:hlinkClick r:id="rId3" action="ppaction://hlinkfile"/>
              </a:rPr>
              <a:t>Tolman</a:t>
            </a:r>
            <a:r>
              <a:rPr lang="en-US" sz="1400" i="1" dirty="0" smtClean="0">
                <a:hlinkClick r:id="rId3" action="ppaction://hlinkfile"/>
              </a:rPr>
              <a:t>, 2021</a:t>
            </a:r>
            <a:endParaRPr lang="en-US" sz="1400" i="1" dirty="0"/>
          </a:p>
        </p:txBody>
      </p:sp>
      <p:grpSp>
        <p:nvGrpSpPr>
          <p:cNvPr id="20" name="Group 19"/>
          <p:cNvGrpSpPr/>
          <p:nvPr/>
        </p:nvGrpSpPr>
        <p:grpSpPr>
          <a:xfrm>
            <a:off x="824753" y="2971800"/>
            <a:ext cx="3290047" cy="1940859"/>
            <a:chOff x="824753" y="2971800"/>
            <a:chExt cx="3290047" cy="1940859"/>
          </a:xfrm>
        </p:grpSpPr>
        <p:sp>
          <p:nvSpPr>
            <p:cNvPr id="18" name="Rectangle 17"/>
            <p:cNvSpPr/>
            <p:nvPr/>
          </p:nvSpPr>
          <p:spPr>
            <a:xfrm>
              <a:off x="824753" y="2971800"/>
              <a:ext cx="3290047" cy="1940859"/>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954724" y="4321510"/>
              <a:ext cx="3083857" cy="523220"/>
            </a:xfrm>
            <a:prstGeom prst="rect">
              <a:avLst/>
            </a:prstGeom>
            <a:solidFill>
              <a:schemeClr val="bg1"/>
            </a:solidFill>
            <a:ln>
              <a:solidFill>
                <a:schemeClr val="bg1"/>
              </a:solidFill>
            </a:ln>
          </p:spPr>
          <p:txBody>
            <a:bodyPr wrap="square" rtlCol="0">
              <a:spAutoFit/>
            </a:bodyPr>
            <a:lstStyle/>
            <a:p>
              <a:pPr algn="ctr"/>
              <a:r>
                <a:rPr lang="en-US" sz="1400" dirty="0" err="1" smtClean="0"/>
                <a:t>METplus</a:t>
              </a:r>
              <a:r>
                <a:rPr lang="en-US" sz="1400" dirty="0" smtClean="0"/>
                <a:t> has many diagnostics for these gates and still adding more</a:t>
              </a:r>
              <a:endParaRPr lang="en-US" sz="1400" dirty="0"/>
            </a:p>
          </p:txBody>
        </p:sp>
      </p:grpSp>
      <p:pic>
        <p:nvPicPr>
          <p:cNvPr id="11" name="Picture 1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8060" y="4067330"/>
            <a:ext cx="4247279" cy="2940424"/>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2099" y="4608193"/>
            <a:ext cx="2999742" cy="2249807"/>
          </a:xfrm>
          <a:prstGeom prst="rect">
            <a:avLst/>
          </a:prstGeom>
        </p:spPr>
      </p:pic>
      <p:sp>
        <p:nvSpPr>
          <p:cNvPr id="22" name="TextBox 21"/>
          <p:cNvSpPr txBox="1"/>
          <p:nvPr/>
        </p:nvSpPr>
        <p:spPr>
          <a:xfrm>
            <a:off x="8365455" y="331695"/>
            <a:ext cx="3705907" cy="3354765"/>
          </a:xfrm>
          <a:prstGeom prst="rect">
            <a:avLst/>
          </a:prstGeom>
          <a:noFill/>
        </p:spPr>
        <p:txBody>
          <a:bodyPr wrap="square" rtlCol="0">
            <a:spAutoFit/>
          </a:bodyPr>
          <a:lstStyle/>
          <a:p>
            <a:r>
              <a:rPr lang="en-US" b="1" u="sng" dirty="0" smtClean="0"/>
              <a:t>Challenges:</a:t>
            </a:r>
          </a:p>
          <a:p>
            <a:r>
              <a:rPr lang="en-US" sz="1600" dirty="0" smtClean="0"/>
              <a:t>Providing diagnostic tools that can be used within a Hierarchical System Development (e.g. case studies, single column model, aqua planet run, limited area runs, etc…) in concert with bulk statistics</a:t>
            </a:r>
          </a:p>
          <a:p>
            <a:endParaRPr lang="en-US" sz="1600" dirty="0"/>
          </a:p>
          <a:p>
            <a:r>
              <a:rPr lang="en-US" b="1" u="sng" dirty="0" smtClean="0"/>
              <a:t>Recently Added:</a:t>
            </a:r>
          </a:p>
          <a:p>
            <a:r>
              <a:rPr lang="en-US" sz="1600" dirty="0" err="1" smtClean="0"/>
              <a:t>METplus</a:t>
            </a:r>
            <a:r>
              <a:rPr lang="en-US" sz="1600" dirty="0" smtClean="0"/>
              <a:t> v5.0 includes </a:t>
            </a:r>
            <a:r>
              <a:rPr lang="en-US" sz="1600" dirty="0" smtClean="0"/>
              <a:t>model </a:t>
            </a:r>
            <a:r>
              <a:rPr lang="en-US" sz="1600" dirty="0" smtClean="0"/>
              <a:t>tendency diagnostics and incremental progress towards evaluation of native and unstructured grids </a:t>
            </a:r>
          </a:p>
        </p:txBody>
      </p:sp>
      <p:sp>
        <p:nvSpPr>
          <p:cNvPr id="13" name="TextBox 12"/>
          <p:cNvSpPr txBox="1"/>
          <p:nvPr/>
        </p:nvSpPr>
        <p:spPr>
          <a:xfrm>
            <a:off x="2958469" y="6253637"/>
            <a:ext cx="2479461" cy="523220"/>
          </a:xfrm>
          <a:prstGeom prst="rect">
            <a:avLst/>
          </a:prstGeom>
          <a:noFill/>
        </p:spPr>
        <p:txBody>
          <a:bodyPr wrap="none" rtlCol="0">
            <a:spAutoFit/>
          </a:bodyPr>
          <a:lstStyle/>
          <a:p>
            <a:r>
              <a:rPr lang="en-US" sz="1400" i="1" dirty="0" smtClean="0"/>
              <a:t>Model Tendency diagnostics </a:t>
            </a:r>
          </a:p>
          <a:p>
            <a:r>
              <a:rPr lang="en-US" sz="1400" i="1" dirty="0" smtClean="0"/>
              <a:t>contributed by NCAR/MMM</a:t>
            </a:r>
            <a:endParaRPr lang="en-US" sz="1400" i="1" dirty="0"/>
          </a:p>
        </p:txBody>
      </p:sp>
    </p:spTree>
    <p:extLst>
      <p:ext uri="{BB962C8B-B14F-4D97-AF65-F5344CB8AC3E}">
        <p14:creationId xmlns:p14="http://schemas.microsoft.com/office/powerpoint/2010/main" val="32507188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Support and Training</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23162186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smtClean="0"/>
              <a:t>METplus</a:t>
            </a:r>
            <a:r>
              <a:rPr lang="en-US" dirty="0" smtClean="0"/>
              <a:t> History</a:t>
            </a:r>
            <a:endParaRPr lang="en-US" dirty="0"/>
          </a:p>
        </p:txBody>
      </p:sp>
      <p:cxnSp>
        <p:nvCxnSpPr>
          <p:cNvPr id="12" name="Curved Connector 11"/>
          <p:cNvCxnSpPr/>
          <p:nvPr/>
        </p:nvCxnSpPr>
        <p:spPr>
          <a:xfrm flipV="1">
            <a:off x="948906" y="888521"/>
            <a:ext cx="10110158" cy="5175849"/>
          </a:xfrm>
          <a:prstGeom prst="curvedConnector3">
            <a:avLst/>
          </a:prstGeom>
          <a:ln w="381000">
            <a:gradFill>
              <a:gsLst>
                <a:gs pos="0">
                  <a:schemeClr val="accent1">
                    <a:lumMod val="5000"/>
                    <a:lumOff val="95000"/>
                  </a:schemeClr>
                </a:gs>
                <a:gs pos="28000">
                  <a:schemeClr val="accent1">
                    <a:lumMod val="45000"/>
                    <a:lumOff val="55000"/>
                  </a:schemeClr>
                </a:gs>
                <a:gs pos="77000">
                  <a:srgbClr val="FFC000"/>
                </a:gs>
                <a:gs pos="100000">
                  <a:srgbClr val="FFC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11968" y="4886211"/>
            <a:ext cx="2351314" cy="1200329"/>
          </a:xfrm>
          <a:prstGeom prst="rect">
            <a:avLst/>
          </a:prstGeom>
          <a:noFill/>
        </p:spPr>
        <p:txBody>
          <a:bodyPr wrap="square" rtlCol="0">
            <a:spAutoFit/>
          </a:bodyPr>
          <a:lstStyle/>
          <a:p>
            <a:r>
              <a:rPr lang="en-US" b="1" dirty="0" smtClean="0"/>
              <a:t>2004 </a:t>
            </a:r>
            <a:r>
              <a:rPr lang="en-US" dirty="0" smtClean="0"/>
              <a:t>– MET idea formed</a:t>
            </a:r>
          </a:p>
          <a:p>
            <a:r>
              <a:rPr lang="en-US" b="1" dirty="0" smtClean="0"/>
              <a:t>2008 - </a:t>
            </a:r>
            <a:r>
              <a:rPr lang="en-US" dirty="0" smtClean="0"/>
              <a:t>First Release</a:t>
            </a:r>
          </a:p>
          <a:p>
            <a:r>
              <a:rPr lang="en-US" dirty="0" smtClean="0"/>
              <a:t>of MET</a:t>
            </a:r>
            <a:endParaRPr lang="en-US" dirty="0"/>
          </a:p>
        </p:txBody>
      </p:sp>
      <p:sp>
        <p:nvSpPr>
          <p:cNvPr id="15" name="TextBox 14"/>
          <p:cNvSpPr txBox="1"/>
          <p:nvPr/>
        </p:nvSpPr>
        <p:spPr>
          <a:xfrm>
            <a:off x="5722776" y="4563046"/>
            <a:ext cx="2534816" cy="923330"/>
          </a:xfrm>
          <a:prstGeom prst="rect">
            <a:avLst/>
          </a:prstGeom>
          <a:noFill/>
        </p:spPr>
        <p:txBody>
          <a:bodyPr wrap="square" rtlCol="0">
            <a:spAutoFit/>
          </a:bodyPr>
          <a:lstStyle/>
          <a:p>
            <a:r>
              <a:rPr lang="en-US" b="1" dirty="0" smtClean="0"/>
              <a:t>2015 - </a:t>
            </a:r>
            <a:r>
              <a:rPr lang="en-US" dirty="0" smtClean="0"/>
              <a:t>Selected as verification package for UFS</a:t>
            </a:r>
            <a:endParaRPr lang="en-US" dirty="0"/>
          </a:p>
        </p:txBody>
      </p:sp>
      <p:sp>
        <p:nvSpPr>
          <p:cNvPr id="16" name="TextBox 15"/>
          <p:cNvSpPr txBox="1"/>
          <p:nvPr/>
        </p:nvSpPr>
        <p:spPr>
          <a:xfrm>
            <a:off x="9122230" y="1471126"/>
            <a:ext cx="2534816" cy="923330"/>
          </a:xfrm>
          <a:prstGeom prst="rect">
            <a:avLst/>
          </a:prstGeom>
          <a:noFill/>
          <a:ln w="38100">
            <a:solidFill>
              <a:schemeClr val="tx2"/>
            </a:solidFill>
          </a:ln>
        </p:spPr>
        <p:txBody>
          <a:bodyPr wrap="square" rtlCol="0">
            <a:spAutoFit/>
          </a:bodyPr>
          <a:lstStyle/>
          <a:p>
            <a:r>
              <a:rPr lang="en-US" b="1" dirty="0" smtClean="0"/>
              <a:t>2023</a:t>
            </a:r>
            <a:r>
              <a:rPr lang="en-US" dirty="0" smtClean="0"/>
              <a:t> – All components</a:t>
            </a:r>
          </a:p>
          <a:p>
            <a:r>
              <a:rPr lang="en-US" dirty="0"/>
              <a:t>a</a:t>
            </a:r>
            <a:r>
              <a:rPr lang="en-US" dirty="0" smtClean="0"/>
              <a:t>ccepted for install on WCOSS2</a:t>
            </a:r>
            <a:endParaRPr lang="en-US" dirty="0"/>
          </a:p>
        </p:txBody>
      </p:sp>
      <p:sp>
        <p:nvSpPr>
          <p:cNvPr id="17" name="TextBox 16"/>
          <p:cNvSpPr txBox="1"/>
          <p:nvPr/>
        </p:nvSpPr>
        <p:spPr>
          <a:xfrm>
            <a:off x="7259218" y="2309062"/>
            <a:ext cx="2534816" cy="923330"/>
          </a:xfrm>
          <a:prstGeom prst="rect">
            <a:avLst/>
          </a:prstGeom>
          <a:noFill/>
        </p:spPr>
        <p:txBody>
          <a:bodyPr wrap="square" rtlCol="0">
            <a:spAutoFit/>
          </a:bodyPr>
          <a:lstStyle/>
          <a:p>
            <a:r>
              <a:rPr lang="en-US" b="1" dirty="0" smtClean="0"/>
              <a:t>2021</a:t>
            </a:r>
            <a:r>
              <a:rPr lang="en-US" dirty="0" smtClean="0"/>
              <a:t> – </a:t>
            </a:r>
            <a:r>
              <a:rPr lang="en-US" dirty="0" err="1" smtClean="0"/>
              <a:t>METplus</a:t>
            </a:r>
            <a:r>
              <a:rPr lang="en-US" dirty="0" smtClean="0"/>
              <a:t> wrappers accepted for install on WCOSS</a:t>
            </a:r>
            <a:endParaRPr lang="en-US" dirty="0"/>
          </a:p>
        </p:txBody>
      </p:sp>
      <p:sp>
        <p:nvSpPr>
          <p:cNvPr id="18" name="TextBox 17"/>
          <p:cNvSpPr txBox="1"/>
          <p:nvPr/>
        </p:nvSpPr>
        <p:spPr>
          <a:xfrm>
            <a:off x="6478556" y="3362717"/>
            <a:ext cx="3029338" cy="923330"/>
          </a:xfrm>
          <a:prstGeom prst="rect">
            <a:avLst/>
          </a:prstGeom>
          <a:noFill/>
        </p:spPr>
        <p:txBody>
          <a:bodyPr wrap="square" rtlCol="0">
            <a:spAutoFit/>
          </a:bodyPr>
          <a:lstStyle/>
          <a:p>
            <a:r>
              <a:rPr lang="en-US" b="1" dirty="0" smtClean="0"/>
              <a:t>2017</a:t>
            </a:r>
            <a:r>
              <a:rPr lang="en-US" dirty="0" smtClean="0"/>
              <a:t> – EMC starts developing Global workflow using </a:t>
            </a:r>
            <a:r>
              <a:rPr lang="en-US" dirty="0" err="1" smtClean="0"/>
              <a:t>METplus</a:t>
            </a:r>
            <a:r>
              <a:rPr lang="en-US" dirty="0" smtClean="0"/>
              <a:t> on WCOSS</a:t>
            </a:r>
            <a:endParaRPr lang="en-US" dirty="0"/>
          </a:p>
        </p:txBody>
      </p:sp>
      <p:sp>
        <p:nvSpPr>
          <p:cNvPr id="19" name="TextBox 18"/>
          <p:cNvSpPr txBox="1"/>
          <p:nvPr/>
        </p:nvSpPr>
        <p:spPr>
          <a:xfrm>
            <a:off x="3167538" y="3232392"/>
            <a:ext cx="2555237" cy="646331"/>
          </a:xfrm>
          <a:prstGeom prst="rect">
            <a:avLst/>
          </a:prstGeom>
          <a:noFill/>
        </p:spPr>
        <p:txBody>
          <a:bodyPr wrap="square" rtlCol="0">
            <a:spAutoFit/>
          </a:bodyPr>
          <a:lstStyle/>
          <a:p>
            <a:r>
              <a:rPr lang="en-US" b="1" dirty="0" smtClean="0"/>
              <a:t>2016</a:t>
            </a:r>
            <a:r>
              <a:rPr lang="en-US" dirty="0" smtClean="0"/>
              <a:t> – </a:t>
            </a:r>
            <a:r>
              <a:rPr lang="en-US" dirty="0" err="1" smtClean="0"/>
              <a:t>METplus</a:t>
            </a:r>
            <a:r>
              <a:rPr lang="en-US" dirty="0" smtClean="0"/>
              <a:t> Wrappers dev started</a:t>
            </a:r>
            <a:endParaRPr lang="en-US" dirty="0"/>
          </a:p>
        </p:txBody>
      </p:sp>
      <p:sp>
        <p:nvSpPr>
          <p:cNvPr id="20" name="TextBox 19"/>
          <p:cNvSpPr txBox="1"/>
          <p:nvPr/>
        </p:nvSpPr>
        <p:spPr>
          <a:xfrm>
            <a:off x="2254751" y="4648381"/>
            <a:ext cx="2090938" cy="646331"/>
          </a:xfrm>
          <a:prstGeom prst="rect">
            <a:avLst/>
          </a:prstGeom>
          <a:noFill/>
        </p:spPr>
        <p:txBody>
          <a:bodyPr wrap="square" rtlCol="0">
            <a:spAutoFit/>
          </a:bodyPr>
          <a:lstStyle/>
          <a:p>
            <a:r>
              <a:rPr lang="en-US" b="1" dirty="0" smtClean="0"/>
              <a:t>2009</a:t>
            </a:r>
            <a:r>
              <a:rPr lang="en-US" dirty="0" smtClean="0"/>
              <a:t> - </a:t>
            </a:r>
            <a:r>
              <a:rPr lang="en-US" dirty="0" err="1" smtClean="0"/>
              <a:t>METviewer</a:t>
            </a:r>
            <a:r>
              <a:rPr lang="en-US" dirty="0" smtClean="0"/>
              <a:t> dev started</a:t>
            </a:r>
            <a:endParaRPr lang="en-US" dirty="0"/>
          </a:p>
        </p:txBody>
      </p:sp>
      <p:sp>
        <p:nvSpPr>
          <p:cNvPr id="21" name="TextBox 20"/>
          <p:cNvSpPr txBox="1"/>
          <p:nvPr/>
        </p:nvSpPr>
        <p:spPr>
          <a:xfrm>
            <a:off x="4357869" y="1760151"/>
            <a:ext cx="2555237" cy="923330"/>
          </a:xfrm>
          <a:prstGeom prst="rect">
            <a:avLst/>
          </a:prstGeom>
          <a:noFill/>
        </p:spPr>
        <p:txBody>
          <a:bodyPr wrap="square" rtlCol="0">
            <a:spAutoFit/>
          </a:bodyPr>
          <a:lstStyle/>
          <a:p>
            <a:r>
              <a:rPr lang="en-US" b="1" dirty="0" smtClean="0"/>
              <a:t>2019</a:t>
            </a:r>
            <a:r>
              <a:rPr lang="en-US" dirty="0" smtClean="0"/>
              <a:t> – </a:t>
            </a:r>
            <a:r>
              <a:rPr lang="en-US" dirty="0" err="1" smtClean="0"/>
              <a:t>METplus</a:t>
            </a:r>
            <a:r>
              <a:rPr lang="en-US" dirty="0" smtClean="0"/>
              <a:t> Analysis Tools dev started</a:t>
            </a:r>
            <a:endParaRPr lang="en-US" dirty="0"/>
          </a:p>
        </p:txBody>
      </p:sp>
      <p:sp>
        <p:nvSpPr>
          <p:cNvPr id="22" name="TextBox 21"/>
          <p:cNvSpPr txBox="1"/>
          <p:nvPr/>
        </p:nvSpPr>
        <p:spPr>
          <a:xfrm>
            <a:off x="486530" y="1024575"/>
            <a:ext cx="3408963" cy="2092881"/>
          </a:xfrm>
          <a:prstGeom prst="rect">
            <a:avLst/>
          </a:prstGeom>
          <a:noFill/>
        </p:spPr>
        <p:txBody>
          <a:bodyPr wrap="square" rtlCol="0">
            <a:spAutoFit/>
          </a:bodyPr>
          <a:lstStyle/>
          <a:p>
            <a:r>
              <a:rPr lang="en-US" b="1" u="sng" dirty="0" smtClean="0"/>
              <a:t>Goals</a:t>
            </a:r>
          </a:p>
          <a:p>
            <a:pPr marL="285750" indent="-285750">
              <a:buFont typeface="Arial" panose="020B0604020202020204" pitchFamily="34" charset="0"/>
              <a:buChar char="•"/>
            </a:pPr>
            <a:r>
              <a:rPr lang="en-US" sz="1600" dirty="0" smtClean="0"/>
              <a:t>Develop a verification package that can be used across the community</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Replicate core capability of EMC VSDB package.  This was completed in 2015 </a:t>
            </a:r>
            <a:endParaRPr lang="en-US" sz="1600" dirty="0"/>
          </a:p>
        </p:txBody>
      </p:sp>
      <p:sp>
        <p:nvSpPr>
          <p:cNvPr id="23" name="5-Point Star 22"/>
          <p:cNvSpPr/>
          <p:nvPr/>
        </p:nvSpPr>
        <p:spPr>
          <a:xfrm>
            <a:off x="10416077" y="2021771"/>
            <a:ext cx="914400" cy="102103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8490145" y="5486375"/>
            <a:ext cx="3443180" cy="1200329"/>
          </a:xfrm>
          <a:prstGeom prst="rect">
            <a:avLst/>
          </a:prstGeom>
          <a:solidFill>
            <a:schemeClr val="accent3">
              <a:lumMod val="20000"/>
              <a:lumOff val="80000"/>
            </a:schemeClr>
          </a:solidFill>
          <a:ln>
            <a:solidFill>
              <a:srgbClr val="E2C720"/>
            </a:solidFill>
          </a:ln>
        </p:spPr>
        <p:txBody>
          <a:bodyPr wrap="square" rtlCol="0">
            <a:spAutoFit/>
          </a:bodyPr>
          <a:lstStyle/>
          <a:p>
            <a:r>
              <a:rPr lang="en-US" b="1" u="sng" dirty="0" smtClean="0"/>
              <a:t>Current </a:t>
            </a:r>
            <a:r>
              <a:rPr lang="en-US" b="1" u="sng" dirty="0" err="1" smtClean="0"/>
              <a:t>METplus</a:t>
            </a:r>
            <a:r>
              <a:rPr lang="en-US" b="1" u="sng" dirty="0" smtClean="0"/>
              <a:t> Code Base</a:t>
            </a:r>
          </a:p>
          <a:p>
            <a:r>
              <a:rPr lang="en-US" dirty="0" smtClean="0"/>
              <a:t>C++</a:t>
            </a:r>
          </a:p>
          <a:p>
            <a:r>
              <a:rPr lang="en-US" dirty="0" smtClean="0"/>
              <a:t>Fortran</a:t>
            </a:r>
          </a:p>
          <a:p>
            <a:r>
              <a:rPr lang="en-US" dirty="0" smtClean="0"/>
              <a:t>Python – limited libraries</a:t>
            </a:r>
            <a:endParaRPr lang="en-US" dirty="0"/>
          </a:p>
        </p:txBody>
      </p:sp>
    </p:spTree>
    <p:extLst>
      <p:ext uri="{BB962C8B-B14F-4D97-AF65-F5344CB8AC3E}">
        <p14:creationId xmlns:p14="http://schemas.microsoft.com/office/powerpoint/2010/main" val="21852484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381000" y="228600"/>
            <a:ext cx="1962479" cy="6400800"/>
          </a:xfrm>
          <a:prstGeom prst="rect">
            <a:avLst/>
          </a:prstGeom>
        </p:spPr>
      </p:pic>
      <p:sp>
        <p:nvSpPr>
          <p:cNvPr id="2" name="Title 1"/>
          <p:cNvSpPr>
            <a:spLocks noGrp="1"/>
          </p:cNvSpPr>
          <p:nvPr>
            <p:ph type="title" idx="4294967295"/>
          </p:nvPr>
        </p:nvSpPr>
        <p:spPr>
          <a:xfrm>
            <a:off x="3009836" y="228600"/>
            <a:ext cx="3581400" cy="1143000"/>
          </a:xfrm>
        </p:spPr>
        <p:txBody>
          <a:bodyPr>
            <a:normAutofit/>
          </a:bodyPr>
          <a:lstStyle/>
          <a:p>
            <a:pPr algn="ctr"/>
            <a:r>
              <a:rPr lang="en-US" dirty="0" smtClean="0"/>
              <a:t>User’s Guide and</a:t>
            </a:r>
            <a:br>
              <a:rPr lang="en-US" dirty="0" smtClean="0"/>
            </a:br>
            <a:r>
              <a:rPr lang="en-US" dirty="0" smtClean="0"/>
              <a:t> Getting Help</a:t>
            </a:r>
            <a:endParaRPr lang="en-US" dirty="0"/>
          </a:p>
        </p:txBody>
      </p:sp>
      <p:sp>
        <p:nvSpPr>
          <p:cNvPr id="11" name="Rectangle 10"/>
          <p:cNvSpPr/>
          <p:nvPr/>
        </p:nvSpPr>
        <p:spPr>
          <a:xfrm>
            <a:off x="394197" y="3074796"/>
            <a:ext cx="1949282" cy="286880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070764" y="322040"/>
            <a:ext cx="4727576" cy="338554"/>
          </a:xfrm>
          <a:prstGeom prst="rect">
            <a:avLst/>
          </a:prstGeom>
          <a:noFill/>
          <a:ln w="28575">
            <a:noFill/>
          </a:ln>
        </p:spPr>
        <p:txBody>
          <a:bodyPr wrap="none" rtlCol="0">
            <a:spAutoFit/>
          </a:bodyPr>
          <a:lstStyle/>
          <a:p>
            <a:r>
              <a:rPr lang="en-US" sz="1600" b="1" u="sng" dirty="0">
                <a:ea typeface="Calibri" panose="020F0502020204030204" pitchFamily="34" charset="0"/>
                <a:cs typeface="Times New Roman" panose="02020603050405020304" pitchFamily="18" charset="0"/>
                <a:hlinkClick r:id="rId4"/>
              </a:rPr>
              <a:t>https://github.com/dtcenter/METplus/discussions</a:t>
            </a:r>
            <a:endParaRPr lang="en-US" sz="1600" b="1" u="sng" dirty="0">
              <a:ea typeface="Calibri" panose="020F0502020204030204" pitchFamily="34" charset="0"/>
              <a:cs typeface="Times New Roman" panose="02020603050405020304" pitchFamily="18" charset="0"/>
            </a:endParaRPr>
          </a:p>
        </p:txBody>
      </p:sp>
      <p:sp>
        <p:nvSpPr>
          <p:cNvPr id="10" name="Rectangle 9"/>
          <p:cNvSpPr/>
          <p:nvPr/>
        </p:nvSpPr>
        <p:spPr>
          <a:xfrm>
            <a:off x="2438271" y="1487268"/>
            <a:ext cx="4800600" cy="646331"/>
          </a:xfrm>
          <a:prstGeom prst="rect">
            <a:avLst/>
          </a:prstGeom>
        </p:spPr>
        <p:txBody>
          <a:bodyPr wrap="square">
            <a:spAutoFit/>
          </a:bodyPr>
          <a:lstStyle/>
          <a:p>
            <a:pPr algn="ctr"/>
            <a:r>
              <a:rPr lang="en-US" b="1" dirty="0">
                <a:hlinkClick r:id="rId5"/>
              </a:rPr>
              <a:t>https://</a:t>
            </a:r>
            <a:r>
              <a:rPr lang="en-US" b="1" dirty="0" smtClean="0">
                <a:hlinkClick r:id="rId5"/>
              </a:rPr>
              <a:t>metplus.readthedocs.io/en/</a:t>
            </a:r>
            <a:br>
              <a:rPr lang="en-US" b="1" dirty="0" smtClean="0">
                <a:hlinkClick r:id="rId5"/>
              </a:rPr>
            </a:br>
            <a:r>
              <a:rPr lang="en-US" b="1" dirty="0" smtClean="0">
                <a:hlinkClick r:id="rId5"/>
              </a:rPr>
              <a:t>latest/</a:t>
            </a:r>
            <a:r>
              <a:rPr lang="en-US" b="1" dirty="0" err="1" smtClean="0">
                <a:hlinkClick r:id="rId5"/>
              </a:rPr>
              <a:t>Users_Guide</a:t>
            </a:r>
            <a:r>
              <a:rPr lang="en-US" b="1" dirty="0">
                <a:hlinkClick r:id="rId5"/>
              </a:rPr>
              <a:t>/</a:t>
            </a:r>
            <a:endParaRPr lang="en-US" b="1" dirty="0"/>
          </a:p>
        </p:txBody>
      </p:sp>
      <p:pic>
        <p:nvPicPr>
          <p:cNvPr id="15" name="Picture 14"/>
          <p:cNvPicPr>
            <a:picLocks noChangeAspect="1"/>
          </p:cNvPicPr>
          <p:nvPr/>
        </p:nvPicPr>
        <p:blipFill>
          <a:blip r:embed="rId6"/>
          <a:stretch>
            <a:fillRect/>
          </a:stretch>
        </p:blipFill>
        <p:spPr>
          <a:xfrm>
            <a:off x="7162800" y="867971"/>
            <a:ext cx="4789957" cy="5359457"/>
          </a:xfrm>
          <a:prstGeom prst="rect">
            <a:avLst/>
          </a:prstGeom>
        </p:spPr>
      </p:pic>
      <p:pic>
        <p:nvPicPr>
          <p:cNvPr id="8" name="Picture 7"/>
          <p:cNvPicPr>
            <a:picLocks noChangeAspect="1"/>
          </p:cNvPicPr>
          <p:nvPr/>
        </p:nvPicPr>
        <p:blipFill rotWithShape="1">
          <a:blip r:embed="rId7"/>
          <a:srcRect b="18462"/>
          <a:stretch/>
        </p:blipFill>
        <p:spPr>
          <a:xfrm>
            <a:off x="2590800" y="2209800"/>
            <a:ext cx="4479964" cy="4343400"/>
          </a:xfrm>
          <a:prstGeom prst="rect">
            <a:avLst/>
          </a:prstGeom>
          <a:ln>
            <a:solidFill>
              <a:srgbClr val="C00000"/>
            </a:solidFill>
          </a:ln>
        </p:spPr>
      </p:pic>
      <p:pic>
        <p:nvPicPr>
          <p:cNvPr id="16" name="Picture 15"/>
          <p:cNvPicPr>
            <a:picLocks noChangeAspect="1"/>
          </p:cNvPicPr>
          <p:nvPr/>
        </p:nvPicPr>
        <p:blipFill rotWithShape="1">
          <a:blip r:embed="rId7">
            <a:clrChange>
              <a:clrFrom>
                <a:srgbClr val="FFFFFF"/>
              </a:clrFrom>
              <a:clrTo>
                <a:srgbClr val="FFFFFF">
                  <a:alpha val="0"/>
                </a:srgbClr>
              </a:clrTo>
            </a:clrChange>
          </a:blip>
          <a:srcRect l="4921" t="74385" r="72967" b="-134"/>
          <a:stretch/>
        </p:blipFill>
        <p:spPr>
          <a:xfrm>
            <a:off x="6172200" y="3056124"/>
            <a:ext cx="990600" cy="1371600"/>
          </a:xfrm>
          <a:prstGeom prst="rect">
            <a:avLst/>
          </a:prstGeom>
          <a:ln>
            <a:noFill/>
          </a:ln>
        </p:spPr>
      </p:pic>
      <p:cxnSp>
        <p:nvCxnSpPr>
          <p:cNvPr id="17" name="Straight Arrow Connector 16"/>
          <p:cNvCxnSpPr/>
          <p:nvPr/>
        </p:nvCxnSpPr>
        <p:spPr>
          <a:xfrm flipV="1">
            <a:off x="1905000" y="4724400"/>
            <a:ext cx="838200" cy="6096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85800" y="5257800"/>
            <a:ext cx="1219200" cy="228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63776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79813" y="-9331"/>
            <a:ext cx="10363200" cy="1143000"/>
          </a:xfrm>
        </p:spPr>
        <p:txBody>
          <a:bodyPr/>
          <a:lstStyle/>
          <a:p>
            <a:pPr algn="ctr"/>
            <a:r>
              <a:rPr lang="en-US" dirty="0" err="1" smtClean="0"/>
              <a:t>METplus</a:t>
            </a:r>
            <a:r>
              <a:rPr lang="en-US" dirty="0" smtClean="0"/>
              <a:t> </a:t>
            </a:r>
            <a:r>
              <a:rPr lang="en-US" dirty="0" smtClean="0"/>
              <a:t>Training Series</a:t>
            </a:r>
            <a:endParaRPr lang="en-US" dirty="0"/>
          </a:p>
        </p:txBody>
      </p:sp>
      <p:pic>
        <p:nvPicPr>
          <p:cNvPr id="4" name="Picture 3"/>
          <p:cNvPicPr>
            <a:picLocks noChangeAspect="1"/>
          </p:cNvPicPr>
          <p:nvPr/>
        </p:nvPicPr>
        <p:blipFill>
          <a:blip r:embed="rId2"/>
          <a:stretch>
            <a:fillRect/>
          </a:stretch>
        </p:blipFill>
        <p:spPr>
          <a:xfrm>
            <a:off x="8001000" y="1981200"/>
            <a:ext cx="3780692" cy="4572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p:cNvSpPr txBox="1"/>
          <p:nvPr/>
        </p:nvSpPr>
        <p:spPr>
          <a:xfrm>
            <a:off x="8151187" y="929951"/>
            <a:ext cx="3480318" cy="923330"/>
          </a:xfrm>
          <a:prstGeom prst="rect">
            <a:avLst/>
          </a:prstGeom>
          <a:noFill/>
          <a:ln w="28575">
            <a:noFill/>
          </a:ln>
        </p:spPr>
        <p:txBody>
          <a:bodyPr wrap="square" rtlCol="0">
            <a:spAutoFit/>
          </a:bodyPr>
          <a:lstStyle/>
          <a:p>
            <a:pPr algn="ctr"/>
            <a:r>
              <a:rPr lang="en-US" b="1" u="sng" dirty="0" smtClean="0">
                <a:ea typeface="Calibri" panose="020F0502020204030204" pitchFamily="34" charset="0"/>
                <a:cs typeface="Times New Roman" panose="02020603050405020304" pitchFamily="18" charset="0"/>
                <a:hlinkClick r:id="rId3"/>
              </a:rPr>
              <a:t>Basic (2021-2022) https</a:t>
            </a:r>
            <a:r>
              <a:rPr lang="en-US" b="1" u="sng" dirty="0">
                <a:ea typeface="Calibri" panose="020F0502020204030204" pitchFamily="34" charset="0"/>
                <a:cs typeface="Times New Roman" panose="02020603050405020304" pitchFamily="18" charset="0"/>
                <a:hlinkClick r:id="rId3"/>
              </a:rPr>
              <a:t>://dtcenter.org/events</a:t>
            </a:r>
            <a:r>
              <a:rPr lang="en-US" b="1" u="sng" dirty="0" smtClean="0">
                <a:ea typeface="Calibri" panose="020F0502020204030204" pitchFamily="34" charset="0"/>
                <a:cs typeface="Times New Roman" panose="02020603050405020304" pitchFamily="18" charset="0"/>
                <a:hlinkClick r:id="rId3"/>
              </a:rPr>
              <a:t>/</a:t>
            </a:r>
            <a:br>
              <a:rPr lang="en-US" b="1" u="sng" dirty="0" smtClean="0">
                <a:ea typeface="Calibri" panose="020F0502020204030204" pitchFamily="34" charset="0"/>
                <a:cs typeface="Times New Roman" panose="02020603050405020304" pitchFamily="18" charset="0"/>
                <a:hlinkClick r:id="rId3"/>
              </a:rPr>
            </a:br>
            <a:r>
              <a:rPr lang="en-US" b="1" u="sng" dirty="0" smtClean="0">
                <a:ea typeface="Calibri" panose="020F0502020204030204" pitchFamily="34" charset="0"/>
                <a:cs typeface="Times New Roman" panose="02020603050405020304" pitchFamily="18" charset="0"/>
                <a:hlinkClick r:id="rId3"/>
              </a:rPr>
              <a:t>2021/</a:t>
            </a:r>
            <a:r>
              <a:rPr lang="en-US" b="1" u="sng" dirty="0" err="1" smtClean="0">
                <a:ea typeface="Calibri" panose="020F0502020204030204" pitchFamily="34" charset="0"/>
                <a:cs typeface="Times New Roman" panose="02020603050405020304" pitchFamily="18" charset="0"/>
                <a:hlinkClick r:id="rId3"/>
              </a:rPr>
              <a:t>metplus</a:t>
            </a:r>
            <a:r>
              <a:rPr lang="en-US" b="1" u="sng" dirty="0" smtClean="0">
                <a:ea typeface="Calibri" panose="020F0502020204030204" pitchFamily="34" charset="0"/>
                <a:cs typeface="Times New Roman" panose="02020603050405020304" pitchFamily="18" charset="0"/>
                <a:hlinkClick r:id="rId3"/>
              </a:rPr>
              <a:t>-training-series</a:t>
            </a:r>
            <a:endParaRPr lang="en-US" b="1" u="sng" dirty="0">
              <a:ea typeface="Calibri" panose="020F0502020204030204" pitchFamily="34" charset="0"/>
              <a:cs typeface="Times New Roman" panose="02020603050405020304" pitchFamily="18" charset="0"/>
            </a:endParaRPr>
          </a:p>
        </p:txBody>
      </p:sp>
      <p:sp>
        <p:nvSpPr>
          <p:cNvPr id="7" name="TextBox 6"/>
          <p:cNvSpPr txBox="1"/>
          <p:nvPr/>
        </p:nvSpPr>
        <p:spPr>
          <a:xfrm>
            <a:off x="4101051" y="5365952"/>
            <a:ext cx="3408497" cy="1323439"/>
          </a:xfrm>
          <a:prstGeom prst="rect">
            <a:avLst/>
          </a:prstGeom>
          <a:ln/>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lang="en-US" sz="2000" b="1" dirty="0" smtClean="0">
                <a:ea typeface="Calibri" panose="020F0502020204030204" pitchFamily="34" charset="0"/>
                <a:cs typeface="Times New Roman" panose="02020603050405020304" pitchFamily="18" charset="0"/>
              </a:rPr>
              <a:t>Starts </a:t>
            </a:r>
          </a:p>
          <a:p>
            <a:pPr algn="ctr"/>
            <a:r>
              <a:rPr lang="en-US" sz="2000" b="1" dirty="0" smtClean="0">
                <a:ea typeface="Calibri" panose="020F0502020204030204" pitchFamily="34" charset="0"/>
                <a:cs typeface="Times New Roman" panose="02020603050405020304" pitchFamily="18" charset="0"/>
              </a:rPr>
              <a:t>19 April 2023</a:t>
            </a:r>
          </a:p>
          <a:p>
            <a:pPr algn="ctr"/>
            <a:r>
              <a:rPr lang="en-US" sz="2000" b="1" dirty="0" smtClean="0">
                <a:ea typeface="Calibri" panose="020F0502020204030204" pitchFamily="34" charset="0"/>
                <a:cs typeface="Times New Roman" panose="02020603050405020304" pitchFamily="18" charset="0"/>
              </a:rPr>
              <a:t>Every other Wednesday </a:t>
            </a:r>
            <a:r>
              <a:rPr lang="en-US" sz="2000" b="1" dirty="0" smtClean="0">
                <a:ea typeface="Calibri" panose="020F0502020204030204" pitchFamily="34" charset="0"/>
                <a:cs typeface="Times New Roman" panose="02020603050405020304" pitchFamily="18" charset="0"/>
              </a:rPr>
              <a:t>@</a:t>
            </a:r>
            <a:br>
              <a:rPr lang="en-US" sz="2000" b="1" dirty="0" smtClean="0">
                <a:ea typeface="Calibri" panose="020F0502020204030204" pitchFamily="34" charset="0"/>
                <a:cs typeface="Times New Roman" panose="02020603050405020304" pitchFamily="18" charset="0"/>
              </a:rPr>
            </a:br>
            <a:r>
              <a:rPr lang="en-US" sz="2000" b="1" dirty="0" smtClean="0">
                <a:ea typeface="Calibri" panose="020F0502020204030204" pitchFamily="34" charset="0"/>
                <a:cs typeface="Times New Roman" panose="02020603050405020304" pitchFamily="18" charset="0"/>
              </a:rPr>
              <a:t> 9MT / 11ET / 1600 UTC</a:t>
            </a:r>
          </a:p>
        </p:txBody>
      </p:sp>
      <p:pic>
        <p:nvPicPr>
          <p:cNvPr id="8" name="Picture 7"/>
          <p:cNvPicPr>
            <a:picLocks noChangeAspect="1"/>
          </p:cNvPicPr>
          <p:nvPr/>
        </p:nvPicPr>
        <p:blipFill>
          <a:blip r:embed="rId4"/>
          <a:stretch>
            <a:fillRect/>
          </a:stretch>
        </p:blipFill>
        <p:spPr>
          <a:xfrm rot="-540000">
            <a:off x="542581" y="1627380"/>
            <a:ext cx="5486400" cy="3403404"/>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493654" y="1057870"/>
            <a:ext cx="3877985" cy="1200329"/>
          </a:xfrm>
          <a:prstGeom prst="rect">
            <a:avLst/>
          </a:prstGeom>
          <a:noFill/>
        </p:spPr>
        <p:txBody>
          <a:bodyPr wrap="none" rtlCol="0">
            <a:spAutoFit/>
          </a:bodyPr>
          <a:lstStyle/>
          <a:p>
            <a:r>
              <a:rPr lang="en-US" b="1" dirty="0" smtClean="0">
                <a:hlinkClick r:id="rId5"/>
              </a:rPr>
              <a:t>Advanced (2023)</a:t>
            </a:r>
            <a:br>
              <a:rPr lang="en-US" b="1" dirty="0" smtClean="0">
                <a:hlinkClick r:id="rId5"/>
              </a:rPr>
            </a:br>
            <a:r>
              <a:rPr lang="en-US" b="1" dirty="0" smtClean="0">
                <a:hlinkClick r:id="rId5"/>
              </a:rPr>
              <a:t>https</a:t>
            </a:r>
            <a:r>
              <a:rPr lang="en-US" b="1" dirty="0">
                <a:hlinkClick r:id="rId5"/>
              </a:rPr>
              <a:t>://</a:t>
            </a:r>
            <a:r>
              <a:rPr lang="en-US" b="1" dirty="0" smtClean="0">
                <a:hlinkClick r:id="rId5"/>
              </a:rPr>
              <a:t>dtcenter.org/events/2023/</a:t>
            </a:r>
            <a:br>
              <a:rPr lang="en-US" b="1" dirty="0" smtClean="0">
                <a:hlinkClick r:id="rId5"/>
              </a:rPr>
            </a:br>
            <a:r>
              <a:rPr lang="en-US" b="1" dirty="0" err="1" smtClean="0">
                <a:hlinkClick r:id="rId5"/>
              </a:rPr>
              <a:t>metplus</a:t>
            </a:r>
            <a:r>
              <a:rPr lang="en-US" b="1" dirty="0" smtClean="0">
                <a:hlinkClick r:id="rId5"/>
              </a:rPr>
              <a:t>-advanced-training-series</a:t>
            </a:r>
            <a:endParaRPr lang="en-US" b="1" dirty="0" smtClean="0"/>
          </a:p>
          <a:p>
            <a:endParaRPr lang="en-US" dirty="0"/>
          </a:p>
        </p:txBody>
      </p:sp>
      <p:sp>
        <p:nvSpPr>
          <p:cNvPr id="6" name="TextBox 5"/>
          <p:cNvSpPr txBox="1"/>
          <p:nvPr/>
        </p:nvSpPr>
        <p:spPr>
          <a:xfrm>
            <a:off x="982458" y="5419793"/>
            <a:ext cx="2589170" cy="1323439"/>
          </a:xfrm>
          <a:prstGeom prst="rect">
            <a:avLst/>
          </a:prstGeom>
          <a:solidFill>
            <a:schemeClr val="accent6">
              <a:lumMod val="20000"/>
              <a:lumOff val="80000"/>
            </a:schemeClr>
          </a:solidFill>
          <a:ln w="28575">
            <a:solidFill>
              <a:schemeClr val="accent6">
                <a:lumMod val="60000"/>
                <a:lumOff val="40000"/>
              </a:schemeClr>
            </a:solidFill>
          </a:ln>
        </p:spPr>
        <p:txBody>
          <a:bodyPr wrap="none" rtlCol="0">
            <a:spAutoFit/>
          </a:bodyPr>
          <a:lstStyle/>
          <a:p>
            <a:r>
              <a:rPr lang="en-US" sz="1600" b="1" u="sng" dirty="0" smtClean="0">
                <a:ea typeface="Calibri" panose="020F0502020204030204" pitchFamily="34" charset="0"/>
                <a:cs typeface="Times New Roman" panose="02020603050405020304" pitchFamily="18" charset="0"/>
              </a:rPr>
              <a:t>Platforms:</a:t>
            </a:r>
          </a:p>
          <a:p>
            <a:pPr marL="285750" indent="-285750">
              <a:buFont typeface="Arial" panose="020B0604020202020204" pitchFamily="34" charset="0"/>
              <a:buChar char="•"/>
            </a:pPr>
            <a:r>
              <a:rPr lang="en-US" sz="1600" dirty="0" smtClean="0">
                <a:ea typeface="Calibri" panose="020F0502020204030204" pitchFamily="34" charset="0"/>
                <a:cs typeface="Times New Roman" panose="02020603050405020304" pitchFamily="18" charset="0"/>
              </a:rPr>
              <a:t>AWS</a:t>
            </a:r>
          </a:p>
          <a:p>
            <a:pPr marL="285750" indent="-285750">
              <a:buFont typeface="Arial" panose="020B0604020202020204" pitchFamily="34" charset="0"/>
              <a:buChar char="•"/>
            </a:pPr>
            <a:r>
              <a:rPr lang="en-US" sz="1600" dirty="0" smtClean="0">
                <a:ea typeface="Calibri" panose="020F0502020204030204" pitchFamily="34" charset="0"/>
                <a:cs typeface="Times New Roman" panose="02020603050405020304" pitchFamily="18" charset="0"/>
              </a:rPr>
              <a:t>NCAR HPC: Cheyenne</a:t>
            </a:r>
          </a:p>
          <a:p>
            <a:pPr marL="285750" indent="-285750">
              <a:buFont typeface="Arial" panose="020B0604020202020204" pitchFamily="34" charset="0"/>
              <a:buChar char="•"/>
            </a:pPr>
            <a:r>
              <a:rPr lang="en-US" sz="1600" dirty="0" smtClean="0">
                <a:ea typeface="Calibri" panose="020F0502020204030204" pitchFamily="34" charset="0"/>
                <a:cs typeface="Times New Roman" panose="02020603050405020304" pitchFamily="18" charset="0"/>
              </a:rPr>
              <a:t>NOAA HPCs: </a:t>
            </a:r>
            <a:br>
              <a:rPr lang="en-US" sz="1600" dirty="0" smtClean="0">
                <a:ea typeface="Calibri" panose="020F0502020204030204" pitchFamily="34" charset="0"/>
                <a:cs typeface="Times New Roman" panose="02020603050405020304" pitchFamily="18" charset="0"/>
              </a:rPr>
            </a:br>
            <a:r>
              <a:rPr lang="en-US" sz="1600" dirty="0" smtClean="0">
                <a:ea typeface="Calibri" panose="020F0502020204030204" pitchFamily="34" charset="0"/>
                <a:cs typeface="Times New Roman" panose="02020603050405020304" pitchFamily="18" charset="0"/>
              </a:rPr>
              <a:t>WCOSS2, </a:t>
            </a:r>
            <a:r>
              <a:rPr lang="en-US" sz="1600" dirty="0" smtClean="0">
                <a:ea typeface="Calibri" panose="020F0502020204030204" pitchFamily="34" charset="0"/>
                <a:cs typeface="Times New Roman" panose="02020603050405020304" pitchFamily="18" charset="0"/>
              </a:rPr>
              <a:t>Hera, Jet</a:t>
            </a:r>
            <a:endParaRPr lang="en-US"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90443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40208" y="1035697"/>
            <a:ext cx="4412394" cy="3256605"/>
          </a:xfrm>
          <a:prstGeom prst="rect">
            <a:avLst/>
          </a:prstGeom>
          <a:ln>
            <a:solidFill>
              <a:srgbClr val="E2C720"/>
            </a:solidFill>
          </a:ln>
        </p:spPr>
      </p:pic>
      <p:sp>
        <p:nvSpPr>
          <p:cNvPr id="4" name="Text Placeholder 3"/>
          <p:cNvSpPr>
            <a:spLocks noGrp="1"/>
          </p:cNvSpPr>
          <p:nvPr>
            <p:ph type="body" sz="half" idx="2"/>
          </p:nvPr>
        </p:nvSpPr>
        <p:spPr>
          <a:xfrm>
            <a:off x="6406896" y="121298"/>
            <a:ext cx="5474208" cy="6592977"/>
          </a:xfrm>
        </p:spPr>
        <p:txBody>
          <a:bodyPr/>
          <a:lstStyle/>
          <a:p>
            <a:pPr marL="285750" indent="-285750">
              <a:buFont typeface="Arial" panose="020B0604020202020204" pitchFamily="34" charset="0"/>
              <a:buChar char="•"/>
            </a:pPr>
            <a:r>
              <a:rPr lang="en-US" dirty="0" smtClean="0"/>
              <a:t>Code Refactoring and Optimization</a:t>
            </a:r>
          </a:p>
          <a:p>
            <a:pPr marL="742939" lvl="1" indent="-285750">
              <a:buFont typeface="Arial" panose="020B0604020202020204" pitchFamily="34" charset="0"/>
              <a:buChar char="•"/>
            </a:pPr>
            <a:r>
              <a:rPr lang="en-US" dirty="0" smtClean="0">
                <a:solidFill>
                  <a:schemeClr val="bg1"/>
                </a:solidFill>
              </a:rPr>
              <a:t>Parallelize tools</a:t>
            </a:r>
          </a:p>
          <a:p>
            <a:pPr marL="742939" lvl="1" indent="-285750">
              <a:buFont typeface="Arial" panose="020B0604020202020204" pitchFamily="34" charset="0"/>
              <a:buChar char="•"/>
            </a:pPr>
            <a:r>
              <a:rPr lang="en-US" dirty="0" smtClean="0">
                <a:solidFill>
                  <a:schemeClr val="bg1"/>
                </a:solidFill>
              </a:rPr>
              <a:t>Better support for </a:t>
            </a:r>
            <a:r>
              <a:rPr lang="en-US" dirty="0" err="1" smtClean="0">
                <a:solidFill>
                  <a:schemeClr val="bg1"/>
                </a:solidFill>
              </a:rPr>
              <a:t>netCDF</a:t>
            </a:r>
            <a:r>
              <a:rPr lang="en-US" dirty="0" smtClean="0">
                <a:solidFill>
                  <a:schemeClr val="bg1"/>
                </a:solidFill>
              </a:rPr>
              <a:t> and HDF5</a:t>
            </a:r>
          </a:p>
          <a:p>
            <a:pPr marL="742939" lvl="1" indent="-285750">
              <a:buFont typeface="Arial" panose="020B0604020202020204" pitchFamily="34" charset="0"/>
              <a:buChar char="•"/>
            </a:pPr>
            <a:r>
              <a:rPr lang="en-US" dirty="0" smtClean="0">
                <a:solidFill>
                  <a:schemeClr val="bg1"/>
                </a:solidFill>
              </a:rPr>
              <a:t>Updated internal MET </a:t>
            </a:r>
            <a:r>
              <a:rPr lang="en-US" dirty="0" err="1" smtClean="0">
                <a:solidFill>
                  <a:schemeClr val="bg1"/>
                </a:solidFill>
              </a:rPr>
              <a:t>netCDF</a:t>
            </a:r>
            <a:r>
              <a:rPr lang="en-US" dirty="0" smtClean="0">
                <a:solidFill>
                  <a:schemeClr val="bg1"/>
                </a:solidFill>
              </a:rPr>
              <a:t> format</a:t>
            </a:r>
          </a:p>
          <a:p>
            <a:pPr marL="742939" lvl="1" indent="-285750">
              <a:buFont typeface="Arial" panose="020B0604020202020204" pitchFamily="34" charset="0"/>
              <a:buChar char="•"/>
            </a:pPr>
            <a:r>
              <a:rPr lang="en-US" dirty="0" smtClean="0">
                <a:solidFill>
                  <a:schemeClr val="bg1"/>
                </a:solidFill>
              </a:rPr>
              <a:t>Application of stricter C++ coding standards </a:t>
            </a:r>
          </a:p>
          <a:p>
            <a:pPr marL="742939" lvl="1" indent="-285750">
              <a:buFont typeface="Arial" panose="020B0604020202020204" pitchFamily="34" charset="0"/>
              <a:buChar char="•"/>
            </a:pPr>
            <a:r>
              <a:rPr lang="en-US" dirty="0" smtClean="0">
                <a:solidFill>
                  <a:schemeClr val="bg1"/>
                </a:solidFill>
              </a:rPr>
              <a:t>Support for incrementally updating temp files for Ensemble Tools and Series Analysis to better support large, density grids</a:t>
            </a:r>
            <a:endParaRPr lang="en-US" dirty="0" smtClean="0"/>
          </a:p>
          <a:p>
            <a:pPr marL="285750" indent="-285750">
              <a:buFont typeface="Arial" panose="020B0604020202020204" pitchFamily="34" charset="0"/>
              <a:buChar char="•"/>
            </a:pPr>
            <a:r>
              <a:rPr lang="en-US" dirty="0" smtClean="0"/>
              <a:t>Support for unstructured grids (FV3, MPAS, </a:t>
            </a:r>
            <a:r>
              <a:rPr lang="en-US" dirty="0" err="1" smtClean="0"/>
              <a:t>LFRic</a:t>
            </a:r>
            <a:r>
              <a:rPr lang="en-US" dirty="0" smtClean="0"/>
              <a:t>, WRF, </a:t>
            </a:r>
            <a:r>
              <a:rPr lang="en-US" dirty="0" err="1" smtClean="0"/>
              <a:t>Tripolar</a:t>
            </a:r>
            <a:r>
              <a:rPr lang="en-US" dirty="0" smtClean="0"/>
              <a:t>)</a:t>
            </a:r>
          </a:p>
          <a:p>
            <a:pPr marL="285750" indent="-285750">
              <a:buFont typeface="Arial" panose="020B0604020202020204" pitchFamily="34" charset="0"/>
              <a:buChar char="•"/>
            </a:pPr>
            <a:r>
              <a:rPr lang="en-US" dirty="0" smtClean="0"/>
              <a:t>Additional support for command-line analysis capability</a:t>
            </a:r>
          </a:p>
          <a:p>
            <a:pPr marL="285750" indent="-285750">
              <a:buFont typeface="Arial" panose="020B0604020202020204" pitchFamily="34" charset="0"/>
              <a:buChar char="•"/>
            </a:pPr>
            <a:r>
              <a:rPr lang="en-US" dirty="0" smtClean="0"/>
              <a:t>TC-MPR script converted to Python – removing final R dependency</a:t>
            </a:r>
          </a:p>
          <a:p>
            <a:pPr marL="285750" indent="-285750">
              <a:buFont typeface="Arial" panose="020B0604020202020204" pitchFamily="34" charset="0"/>
              <a:buChar char="•"/>
            </a:pPr>
            <a:r>
              <a:rPr lang="en-US" dirty="0" smtClean="0"/>
              <a:t>Additional Diagnostics for:</a:t>
            </a:r>
          </a:p>
          <a:p>
            <a:pPr marL="742939" lvl="1" indent="-285750">
              <a:buFont typeface="Arial" panose="020B0604020202020204" pitchFamily="34" charset="0"/>
              <a:buChar char="•"/>
            </a:pPr>
            <a:r>
              <a:rPr lang="en-US" dirty="0" smtClean="0">
                <a:solidFill>
                  <a:schemeClr val="bg1"/>
                </a:solidFill>
              </a:rPr>
              <a:t>TCs</a:t>
            </a:r>
          </a:p>
          <a:p>
            <a:pPr marL="742939" lvl="1" indent="-285750">
              <a:buFont typeface="Arial" panose="020B0604020202020204" pitchFamily="34" charset="0"/>
              <a:buChar char="•"/>
            </a:pPr>
            <a:r>
              <a:rPr lang="en-US" dirty="0" smtClean="0">
                <a:solidFill>
                  <a:schemeClr val="bg1"/>
                </a:solidFill>
              </a:rPr>
              <a:t>S2S</a:t>
            </a:r>
          </a:p>
          <a:p>
            <a:pPr marL="742939" lvl="1" indent="-285750">
              <a:buFont typeface="Arial" panose="020B0604020202020204" pitchFamily="34" charset="0"/>
              <a:buChar char="•"/>
            </a:pPr>
            <a:r>
              <a:rPr lang="en-US" dirty="0" smtClean="0">
                <a:solidFill>
                  <a:schemeClr val="bg1"/>
                </a:solidFill>
              </a:rPr>
              <a:t>Land</a:t>
            </a:r>
          </a:p>
          <a:p>
            <a:pPr marL="742939" lvl="1" indent="-285750">
              <a:buFont typeface="Arial" panose="020B0604020202020204" pitchFamily="34" charset="0"/>
              <a:buChar char="•"/>
            </a:pPr>
            <a:r>
              <a:rPr lang="en-US" dirty="0" smtClean="0">
                <a:solidFill>
                  <a:schemeClr val="bg1"/>
                </a:solidFill>
              </a:rPr>
              <a:t>AQ/Atmospheric Composition</a:t>
            </a:r>
          </a:p>
          <a:p>
            <a:pPr marL="742939" lvl="1" indent="-285750">
              <a:buFont typeface="Arial" panose="020B0604020202020204" pitchFamily="34" charset="0"/>
              <a:buChar char="•"/>
            </a:pPr>
            <a:r>
              <a:rPr lang="en-US" dirty="0" smtClean="0">
                <a:solidFill>
                  <a:schemeClr val="bg1"/>
                </a:solidFill>
              </a:rPr>
              <a:t>Space Weather</a:t>
            </a:r>
          </a:p>
          <a:p>
            <a:pPr marL="742939" lvl="1" indent="-285750">
              <a:buFont typeface="Arial" panose="020B0604020202020204" pitchFamily="34" charset="0"/>
              <a:buChar char="•"/>
            </a:pPr>
            <a:r>
              <a:rPr lang="en-US" dirty="0" smtClean="0">
                <a:solidFill>
                  <a:schemeClr val="bg1"/>
                </a:solidFill>
              </a:rPr>
              <a:t>Fire Weather</a:t>
            </a:r>
          </a:p>
          <a:p>
            <a:pPr marL="285750" indent="-285750">
              <a:buFont typeface="Arial" panose="020B0604020202020204" pitchFamily="34" charset="0"/>
              <a:buChar char="•"/>
            </a:pPr>
            <a:r>
              <a:rPr lang="en-US" dirty="0" smtClean="0">
                <a:solidFill>
                  <a:schemeClr val="bg1"/>
                </a:solidFill>
              </a:rPr>
              <a:t>Connections to CCPP SCM to facilitate a Hierarchical Development Framework</a:t>
            </a:r>
          </a:p>
          <a:p>
            <a:pPr marL="285750" indent="-285750">
              <a:buFont typeface="Arial" panose="020B0604020202020204" pitchFamily="34" charset="0"/>
              <a:buChar char="•"/>
            </a:pPr>
            <a:r>
              <a:rPr lang="en-US" dirty="0" smtClean="0"/>
              <a:t>Additional database capability including databases connected across institutions and optimized for speed and performance</a:t>
            </a:r>
            <a:endParaRPr lang="en-US" dirty="0" smtClean="0">
              <a:solidFill>
                <a:schemeClr val="bg1"/>
              </a:solidFill>
            </a:endParaRPr>
          </a:p>
          <a:p>
            <a:pPr marL="285750" indent="-285750">
              <a:buFont typeface="Arial" panose="020B0604020202020204" pitchFamily="34" charset="0"/>
              <a:buChar char="•"/>
            </a:pPr>
            <a:endParaRPr lang="en-US" dirty="0" smtClean="0"/>
          </a:p>
          <a:p>
            <a:endParaRPr lang="en-US" dirty="0"/>
          </a:p>
        </p:txBody>
      </p:sp>
      <p:sp>
        <p:nvSpPr>
          <p:cNvPr id="2" name="Slide Number Placeholder 1"/>
          <p:cNvSpPr>
            <a:spLocks noGrp="1"/>
          </p:cNvSpPr>
          <p:nvPr>
            <p:ph type="sldNum" sz="quarter" idx="12"/>
          </p:nvPr>
        </p:nvSpPr>
        <p:spPr/>
        <p:txBody>
          <a:bodyPr/>
          <a:lstStyle/>
          <a:p>
            <a:fld id="{68871CE0-38AD-2C42-9C03-E29E0799DE62}" type="slidenum">
              <a:rPr lang="en-US" smtClean="0"/>
              <a:t>32</a:t>
            </a:fld>
            <a:endParaRPr lang="en-US" dirty="0"/>
          </a:p>
        </p:txBody>
      </p:sp>
      <p:sp>
        <p:nvSpPr>
          <p:cNvPr id="3" name="Title 2"/>
          <p:cNvSpPr>
            <a:spLocks noGrp="1"/>
          </p:cNvSpPr>
          <p:nvPr>
            <p:ph type="title"/>
          </p:nvPr>
        </p:nvSpPr>
        <p:spPr/>
        <p:txBody>
          <a:bodyPr/>
          <a:lstStyle/>
          <a:p>
            <a:r>
              <a:rPr lang="en-US" dirty="0" smtClean="0"/>
              <a:t>What’s In Development</a:t>
            </a:r>
            <a:endParaRPr lang="en-US" dirty="0"/>
          </a:p>
        </p:txBody>
      </p:sp>
      <p:pic>
        <p:nvPicPr>
          <p:cNvPr id="7" name="Picture 6"/>
          <p:cNvPicPr>
            <a:picLocks noChangeAspect="1"/>
          </p:cNvPicPr>
          <p:nvPr/>
        </p:nvPicPr>
        <p:blipFill>
          <a:blip r:embed="rId3"/>
          <a:stretch>
            <a:fillRect/>
          </a:stretch>
        </p:blipFill>
        <p:spPr>
          <a:xfrm>
            <a:off x="2134398" y="2528595"/>
            <a:ext cx="3650706" cy="4072191"/>
          </a:xfrm>
          <a:prstGeom prst="rect">
            <a:avLst/>
          </a:prstGeom>
        </p:spPr>
      </p:pic>
    </p:spTree>
    <p:extLst>
      <p:ext uri="{BB962C8B-B14F-4D97-AF65-F5344CB8AC3E}">
        <p14:creationId xmlns:p14="http://schemas.microsoft.com/office/powerpoint/2010/main" val="7241809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coming up…</a:t>
            </a:r>
            <a:endParaRPr lang="en-US" dirty="0"/>
          </a:p>
        </p:txBody>
      </p:sp>
      <p:sp>
        <p:nvSpPr>
          <p:cNvPr id="3" name="Slide Number Placeholder 2"/>
          <p:cNvSpPr>
            <a:spLocks noGrp="1"/>
          </p:cNvSpPr>
          <p:nvPr>
            <p:ph type="sldNum" sz="quarter" idx="12"/>
          </p:nvPr>
        </p:nvSpPr>
        <p:spPr/>
        <p:txBody>
          <a:bodyPr/>
          <a:lstStyle/>
          <a:p>
            <a:fld id="{68871CE0-38AD-2C42-9C03-E29E0799DE62}" type="slidenum">
              <a:rPr lang="en-US" smtClean="0"/>
              <a:t>33</a:t>
            </a:fld>
            <a:endParaRPr lang="en-US"/>
          </a:p>
        </p:txBody>
      </p:sp>
      <p:sp>
        <p:nvSpPr>
          <p:cNvPr id="5" name="Frame 4"/>
          <p:cNvSpPr/>
          <p:nvPr/>
        </p:nvSpPr>
        <p:spPr>
          <a:xfrm>
            <a:off x="6418728" y="1212341"/>
            <a:ext cx="5593977" cy="267170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251012" y="2577503"/>
            <a:ext cx="6104964" cy="2415837"/>
          </a:xfrm>
          <a:prstGeom prst="fram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27916" y="232411"/>
            <a:ext cx="3043847" cy="1186534"/>
          </a:xfrm>
          <a:prstGeom prst="rect">
            <a:avLst/>
          </a:prstGeom>
        </p:spPr>
      </p:pic>
      <p:sp>
        <p:nvSpPr>
          <p:cNvPr id="9" name="TextBox 8"/>
          <p:cNvSpPr txBox="1"/>
          <p:nvPr/>
        </p:nvSpPr>
        <p:spPr>
          <a:xfrm>
            <a:off x="6786281" y="1659737"/>
            <a:ext cx="4885481" cy="1692771"/>
          </a:xfrm>
          <a:prstGeom prst="rect">
            <a:avLst/>
          </a:prstGeom>
          <a:noFill/>
        </p:spPr>
        <p:txBody>
          <a:bodyPr wrap="square" rtlCol="0">
            <a:spAutoFit/>
          </a:bodyPr>
          <a:lstStyle/>
          <a:p>
            <a:pPr algn="ctr"/>
            <a:r>
              <a:rPr lang="en-US" b="1" dirty="0" err="1" smtClean="0"/>
              <a:t>METplus</a:t>
            </a:r>
            <a:r>
              <a:rPr lang="en-US" b="1" dirty="0" smtClean="0"/>
              <a:t> Advanced Training Series</a:t>
            </a:r>
          </a:p>
          <a:p>
            <a:pPr algn="ctr"/>
            <a:r>
              <a:rPr lang="en-US" dirty="0" smtClean="0"/>
              <a:t>Apr – May and Aug – Oct 2023</a:t>
            </a:r>
            <a:endParaRPr lang="en-US" dirty="0" smtClean="0"/>
          </a:p>
          <a:p>
            <a:pPr algn="ctr"/>
            <a:r>
              <a:rPr lang="en-US" dirty="0" smtClean="0"/>
              <a:t>S2S, Ensembles, </a:t>
            </a:r>
            <a:r>
              <a:rPr lang="en-US" dirty="0" err="1" smtClean="0"/>
              <a:t>Climatologies</a:t>
            </a:r>
            <a:r>
              <a:rPr lang="en-US" dirty="0" smtClean="0"/>
              <a:t>, Python Embedding, Command Line Plotting</a:t>
            </a:r>
          </a:p>
          <a:p>
            <a:pPr algn="ctr"/>
            <a:r>
              <a:rPr lang="en-US" sz="1600" b="1" i="1" dirty="0" smtClean="0"/>
              <a:t>Registration Open:</a:t>
            </a:r>
            <a:endParaRPr lang="en-US" sz="1600" b="1" i="1" dirty="0" smtClean="0"/>
          </a:p>
          <a:p>
            <a:pPr algn="ctr"/>
            <a:r>
              <a:rPr lang="en-US" sz="1600" b="1" i="1" dirty="0">
                <a:hlinkClick r:id="rId3"/>
              </a:rPr>
              <a:t>https://dtcenter.org/community-code/metplus</a:t>
            </a:r>
            <a:endParaRPr lang="en-US" sz="1600" b="1" i="1" dirty="0"/>
          </a:p>
        </p:txBody>
      </p:sp>
      <p:sp>
        <p:nvSpPr>
          <p:cNvPr id="10" name="TextBox 9"/>
          <p:cNvSpPr txBox="1"/>
          <p:nvPr/>
        </p:nvSpPr>
        <p:spPr>
          <a:xfrm>
            <a:off x="593425" y="2879429"/>
            <a:ext cx="5420138" cy="1754326"/>
          </a:xfrm>
          <a:prstGeom prst="rect">
            <a:avLst/>
          </a:prstGeom>
          <a:noFill/>
        </p:spPr>
        <p:txBody>
          <a:bodyPr wrap="square" rtlCol="0">
            <a:spAutoFit/>
          </a:bodyPr>
          <a:lstStyle/>
          <a:p>
            <a:pPr algn="ctr"/>
            <a:r>
              <a:rPr lang="en-US" b="1" dirty="0" err="1" smtClean="0"/>
              <a:t>METplus</a:t>
            </a:r>
            <a:r>
              <a:rPr lang="en-US" b="1" dirty="0" smtClean="0"/>
              <a:t> Online Tutorial</a:t>
            </a:r>
          </a:p>
          <a:p>
            <a:pPr algn="ctr"/>
            <a:r>
              <a:rPr lang="en-US" dirty="0" smtClean="0"/>
              <a:t>Installation, MET Tools, </a:t>
            </a:r>
            <a:r>
              <a:rPr lang="en-US" dirty="0" err="1" smtClean="0"/>
              <a:t>METplus</a:t>
            </a:r>
            <a:r>
              <a:rPr lang="en-US" dirty="0" smtClean="0"/>
              <a:t> Wrappers, Useful Functionality, and more…</a:t>
            </a:r>
          </a:p>
          <a:p>
            <a:pPr algn="ctr"/>
            <a:r>
              <a:rPr lang="en-US" sz="1600" b="1" i="1" dirty="0" smtClean="0"/>
              <a:t>V5.0 Release</a:t>
            </a:r>
            <a:r>
              <a:rPr lang="en-US" sz="1600" b="1" i="1" dirty="0"/>
              <a:t>:</a:t>
            </a:r>
            <a:r>
              <a:rPr lang="en-US" sz="1600" i="1" dirty="0"/>
              <a:t> </a:t>
            </a:r>
            <a:r>
              <a:rPr lang="en-US" sz="1600" b="1" i="1" dirty="0" smtClean="0"/>
              <a:t>Available Now</a:t>
            </a:r>
            <a:endParaRPr lang="en-US" sz="1600" b="1" i="1" dirty="0" smtClean="0"/>
          </a:p>
          <a:p>
            <a:pPr algn="ctr"/>
            <a:r>
              <a:rPr lang="en-US" i="1" dirty="0" smtClean="0">
                <a:hlinkClick r:id="rId4"/>
              </a:rPr>
              <a:t>https</a:t>
            </a:r>
            <a:r>
              <a:rPr lang="en-US" i="1" dirty="0">
                <a:hlinkClick r:id="rId4"/>
              </a:rPr>
              <a:t>://dtcenter.org/community-code/metplus/online-tutorial</a:t>
            </a:r>
            <a:endParaRPr lang="en-US" i="1" dirty="0"/>
          </a:p>
        </p:txBody>
      </p:sp>
      <p:grpSp>
        <p:nvGrpSpPr>
          <p:cNvPr id="13" name="Group 12"/>
          <p:cNvGrpSpPr/>
          <p:nvPr/>
        </p:nvGrpSpPr>
        <p:grpSpPr>
          <a:xfrm>
            <a:off x="251012" y="1212341"/>
            <a:ext cx="6104964" cy="1335741"/>
            <a:chOff x="833718" y="4258235"/>
            <a:chExt cx="6104964" cy="1335741"/>
          </a:xfrm>
        </p:grpSpPr>
        <p:sp>
          <p:nvSpPr>
            <p:cNvPr id="7" name="Frame 6"/>
            <p:cNvSpPr/>
            <p:nvPr/>
          </p:nvSpPr>
          <p:spPr>
            <a:xfrm>
              <a:off x="833718" y="4258235"/>
              <a:ext cx="6104964" cy="1335741"/>
            </a:xfrm>
            <a:prstGeom prst="frame">
              <a:avLst/>
            </a:prstGeom>
            <a:solidFill>
              <a:srgbClr val="F583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1137659" y="4477204"/>
              <a:ext cx="5497082" cy="923330"/>
            </a:xfrm>
            <a:prstGeom prst="rect">
              <a:avLst/>
            </a:prstGeom>
            <a:noFill/>
          </p:spPr>
          <p:txBody>
            <a:bodyPr wrap="none" rtlCol="0">
              <a:spAutoFit/>
            </a:bodyPr>
            <a:lstStyle/>
            <a:p>
              <a:pPr algn="ctr"/>
              <a:r>
                <a:rPr lang="en-US" b="1" dirty="0" err="1" smtClean="0"/>
                <a:t>METplus</a:t>
              </a:r>
              <a:r>
                <a:rPr lang="en-US" b="1" dirty="0" smtClean="0"/>
                <a:t> User Experience Improvement Project</a:t>
              </a:r>
            </a:p>
            <a:p>
              <a:pPr algn="ctr"/>
              <a:r>
                <a:rPr lang="en-US" dirty="0" smtClean="0"/>
                <a:t>Focus Group </a:t>
              </a:r>
              <a:r>
                <a:rPr lang="en-US" dirty="0" smtClean="0"/>
                <a:t>starting its work now</a:t>
              </a:r>
              <a:endParaRPr lang="en-US" dirty="0" smtClean="0"/>
            </a:p>
            <a:p>
              <a:pPr algn="ctr"/>
              <a:r>
                <a:rPr lang="en-US" sz="1600" b="1" i="1" dirty="0" smtClean="0"/>
                <a:t>Contact:</a:t>
              </a:r>
              <a:r>
                <a:rPr lang="en-US" sz="1600" i="1" dirty="0" smtClean="0"/>
                <a:t> </a:t>
              </a:r>
              <a:r>
                <a:rPr lang="en-US" sz="1600" b="1" i="1" dirty="0" smtClean="0"/>
                <a:t>John </a:t>
              </a:r>
              <a:r>
                <a:rPr lang="en-US" sz="1600" b="1" i="1" dirty="0" err="1" smtClean="0"/>
                <a:t>Opatz</a:t>
              </a:r>
              <a:r>
                <a:rPr lang="en-US" sz="1600" i="1" dirty="0" smtClean="0"/>
                <a:t>, </a:t>
              </a:r>
              <a:r>
                <a:rPr lang="en-US" sz="1600" i="1" dirty="0" smtClean="0">
                  <a:hlinkClick r:id="rId5"/>
                </a:rPr>
                <a:t>jopatz@ucar.edu</a:t>
              </a:r>
              <a:r>
                <a:rPr lang="en-US" sz="1600" i="1" dirty="0" smtClean="0"/>
                <a:t> </a:t>
              </a:r>
              <a:r>
                <a:rPr lang="en-US" sz="1600" i="1" dirty="0" smtClean="0"/>
                <a:t>for more info</a:t>
              </a:r>
              <a:endParaRPr lang="en-US" sz="1600" i="1" dirty="0"/>
            </a:p>
          </p:txBody>
        </p:sp>
      </p:grpSp>
      <p:pic>
        <p:nvPicPr>
          <p:cNvPr id="12" name="Picture 11"/>
          <p:cNvPicPr>
            <a:picLocks noChangeAspect="1"/>
          </p:cNvPicPr>
          <p:nvPr/>
        </p:nvPicPr>
        <p:blipFill>
          <a:blip r:embed="rId6"/>
          <a:stretch>
            <a:fillRect/>
          </a:stretch>
        </p:blipFill>
        <p:spPr>
          <a:xfrm>
            <a:off x="6698389" y="4022194"/>
            <a:ext cx="5192454" cy="2692082"/>
          </a:xfrm>
          <a:prstGeom prst="rect">
            <a:avLst/>
          </a:prstGeom>
          <a:ln w="76200">
            <a:solidFill>
              <a:schemeClr val="tx1"/>
            </a:solidFill>
          </a:ln>
        </p:spPr>
      </p:pic>
      <p:sp>
        <p:nvSpPr>
          <p:cNvPr id="14" name="TextBox 13"/>
          <p:cNvSpPr txBox="1"/>
          <p:nvPr/>
        </p:nvSpPr>
        <p:spPr>
          <a:xfrm>
            <a:off x="774190" y="5478089"/>
            <a:ext cx="6012091" cy="861774"/>
          </a:xfrm>
          <a:prstGeom prst="rect">
            <a:avLst/>
          </a:prstGeom>
          <a:noFill/>
        </p:spPr>
        <p:txBody>
          <a:bodyPr wrap="square" rtlCol="0">
            <a:spAutoFit/>
          </a:bodyPr>
          <a:lstStyle/>
          <a:p>
            <a:r>
              <a:rPr lang="en-US" b="1" dirty="0" smtClean="0"/>
              <a:t>Contribute through the DTC Visitor Program</a:t>
            </a:r>
          </a:p>
          <a:p>
            <a:r>
              <a:rPr lang="en-US" sz="1600" b="1" dirty="0" smtClean="0"/>
              <a:t>Announcement of Opportunity:</a:t>
            </a:r>
          </a:p>
          <a:p>
            <a:r>
              <a:rPr lang="en-US" sz="1600" dirty="0">
                <a:hlinkClick r:id="rId7"/>
              </a:rPr>
              <a:t>https://dtcenter.org/visitor-program/announcement-opportunity</a:t>
            </a:r>
            <a:endParaRPr lang="en-US" sz="1600" dirty="0"/>
          </a:p>
        </p:txBody>
      </p:sp>
    </p:spTree>
    <p:extLst>
      <p:ext uri="{BB962C8B-B14F-4D97-AF65-F5344CB8AC3E}">
        <p14:creationId xmlns:p14="http://schemas.microsoft.com/office/powerpoint/2010/main" val="29463260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871CE0-38AD-2C42-9C03-E29E0799DE62}" type="slidenum">
              <a:rPr lang="en-US" smtClean="0"/>
              <a:t>34</a:t>
            </a:fld>
            <a:endParaRPr lang="en-US"/>
          </a:p>
        </p:txBody>
      </p:sp>
      <p:sp>
        <p:nvSpPr>
          <p:cNvPr id="6" name="Title 1">
            <a:extLst>
              <a:ext uri="{FF2B5EF4-FFF2-40B4-BE49-F238E27FC236}">
                <a16:creationId xmlns:a16="http://schemas.microsoft.com/office/drawing/2014/main" id="{2B2D941D-4F10-2805-27AE-715700ECC590}"/>
              </a:ext>
            </a:extLst>
          </p:cNvPr>
          <p:cNvSpPr>
            <a:spLocks noGrp="1"/>
          </p:cNvSpPr>
          <p:nvPr>
            <p:ph type="title"/>
          </p:nvPr>
        </p:nvSpPr>
        <p:spPr>
          <a:xfrm>
            <a:off x="604539" y="652862"/>
            <a:ext cx="10899648" cy="512064"/>
          </a:xfrm>
        </p:spPr>
        <p:txBody>
          <a:bodyPr/>
          <a:lstStyle/>
          <a:p>
            <a:r>
              <a:rPr lang="en-US" sz="4800" b="1" dirty="0">
                <a:latin typeface="Franklin Gothic Demi" panose="020B0703020102020204" pitchFamily="34" charset="0"/>
              </a:rPr>
              <a:t>Resources</a:t>
            </a:r>
          </a:p>
        </p:txBody>
      </p:sp>
      <p:sp>
        <p:nvSpPr>
          <p:cNvPr id="7" name="Subtitle 3">
            <a:extLst>
              <a:ext uri="{FF2B5EF4-FFF2-40B4-BE49-F238E27FC236}">
                <a16:creationId xmlns:a16="http://schemas.microsoft.com/office/drawing/2014/main" id="{C09BFDDD-55D0-D95C-1C55-2C1A8F91B9DD}"/>
              </a:ext>
            </a:extLst>
          </p:cNvPr>
          <p:cNvSpPr txBox="1">
            <a:spLocks/>
          </p:cNvSpPr>
          <p:nvPr/>
        </p:nvSpPr>
        <p:spPr>
          <a:xfrm>
            <a:off x="2893348" y="4395366"/>
            <a:ext cx="7742717" cy="1824186"/>
          </a:xfrm>
          <a:prstGeom prst="rect">
            <a:avLst/>
          </a:prstGeom>
        </p:spPr>
        <p:txBody>
          <a:bodyPr vert="horz" lIns="0" tIns="0" rIns="0" bIns="0" rtlCol="0">
            <a:noAutofit/>
          </a:bodyPr>
          <a:lstStyle>
            <a:lvl1pPr marL="0" indent="0" algn="l" defTabSz="914377" rtl="0" eaLnBrk="1" latinLnBrk="0" hangingPunct="1">
              <a:lnSpc>
                <a:spcPct val="90000"/>
              </a:lnSpc>
              <a:spcBef>
                <a:spcPts val="1000"/>
              </a:spcBef>
              <a:buFontTx/>
              <a:buNone/>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0066B3"/>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u="sng" dirty="0" smtClean="0"/>
              <a:t>Contact:</a:t>
            </a:r>
            <a:r>
              <a:rPr lang="en-US" sz="2400" dirty="0" smtClean="0"/>
              <a:t/>
            </a:r>
            <a:br>
              <a:rPr lang="en-US" sz="2400" dirty="0" smtClean="0"/>
            </a:br>
            <a:r>
              <a:rPr lang="en-US" sz="2400" dirty="0" smtClean="0"/>
              <a:t>Tara </a:t>
            </a:r>
            <a:r>
              <a:rPr lang="en-US" sz="2400" dirty="0" smtClean="0"/>
              <a:t>Jensen or Molly Smith</a:t>
            </a:r>
          </a:p>
          <a:p>
            <a:r>
              <a:rPr lang="en-US" sz="2400" dirty="0" smtClean="0">
                <a:hlinkClick r:id="rId2"/>
              </a:rPr>
              <a:t>jensen@ucar.edu</a:t>
            </a:r>
            <a:r>
              <a:rPr lang="en-US" sz="2400" dirty="0" smtClean="0"/>
              <a:t>, </a:t>
            </a:r>
            <a:r>
              <a:rPr lang="en-US" sz="2400" dirty="0" smtClean="0">
                <a:hlinkClick r:id="rId3"/>
              </a:rPr>
              <a:t>molly.b.smith@noaa.gov</a:t>
            </a:r>
            <a:endParaRPr lang="en-US" sz="2400" dirty="0" smtClean="0"/>
          </a:p>
          <a:p>
            <a:endParaRPr lang="en-US" sz="2400" dirty="0"/>
          </a:p>
        </p:txBody>
      </p:sp>
      <p:sp>
        <p:nvSpPr>
          <p:cNvPr id="10" name="Content Placeholder 6">
            <a:extLst>
              <a:ext uri="{FF2B5EF4-FFF2-40B4-BE49-F238E27FC236}">
                <a16:creationId xmlns:a16="http://schemas.microsoft.com/office/drawing/2014/main" id="{FCE761D0-0998-C93B-3EB0-0A1D918F2D92}"/>
              </a:ext>
            </a:extLst>
          </p:cNvPr>
          <p:cNvSpPr>
            <a:spLocks noGrp="1"/>
          </p:cNvSpPr>
          <p:nvPr>
            <p:ph idx="4294967295"/>
          </p:nvPr>
        </p:nvSpPr>
        <p:spPr>
          <a:xfrm>
            <a:off x="621665" y="1734279"/>
            <a:ext cx="10899775" cy="3291448"/>
          </a:xfrm>
          <a:ln>
            <a:noFill/>
          </a:ln>
        </p:spPr>
        <p:txBody>
          <a:bodyPr/>
          <a:lstStyle/>
          <a:p>
            <a:r>
              <a:rPr lang="en-US" dirty="0" err="1"/>
              <a:t>METplus</a:t>
            </a:r>
            <a:r>
              <a:rPr lang="en-US" dirty="0"/>
              <a:t> and MET </a:t>
            </a:r>
            <a:r>
              <a:rPr lang="en-US" dirty="0">
                <a:hlinkClick r:id="rId4">
                  <a:extLst>
                    <a:ext uri="{A12FA001-AC4F-418D-AE19-62706E023703}">
                      <ahyp:hlinkClr xmlns="" xmlns:ahyp="http://schemas.microsoft.com/office/drawing/2018/hyperlinkcolor" xmlns:lc="http://schemas.openxmlformats.org/drawingml/2006/lockedCanvas" val="tx"/>
                    </a:ext>
                  </a:extLst>
                </a:hlinkClick>
              </a:rPr>
              <a:t>user support discussion </a:t>
            </a:r>
            <a:r>
              <a:rPr lang="en-US" dirty="0" smtClean="0">
                <a:hlinkClick r:id="rId4">
                  <a:extLst>
                    <a:ext uri="{A12FA001-AC4F-418D-AE19-62706E023703}">
                      <ahyp:hlinkClr xmlns="" xmlns:ahyp="http://schemas.microsoft.com/office/drawing/2018/hyperlinkcolor" xmlns:lc="http://schemas.openxmlformats.org/drawingml/2006/lockedCanvas" val="tx"/>
                    </a:ext>
                  </a:extLst>
                </a:hlinkClick>
              </a:rPr>
              <a:t>forum</a:t>
            </a:r>
            <a:endParaRPr lang="en-US" dirty="0" smtClean="0"/>
          </a:p>
          <a:p>
            <a:endParaRPr lang="en-US" dirty="0"/>
          </a:p>
          <a:p>
            <a:r>
              <a:rPr lang="en-US" dirty="0" err="1" smtClean="0"/>
              <a:t>METplus</a:t>
            </a:r>
            <a:r>
              <a:rPr lang="en-US" dirty="0" smtClean="0"/>
              <a:t> </a:t>
            </a:r>
            <a:r>
              <a:rPr lang="en-US" dirty="0">
                <a:hlinkClick r:id="rId5">
                  <a:extLst>
                    <a:ext uri="{A12FA001-AC4F-418D-AE19-62706E023703}">
                      <ahyp:hlinkClr xmlns:ahyp="http://schemas.microsoft.com/office/drawing/2018/hyperlinkcolor" xmlns="" val="tx"/>
                    </a:ext>
                  </a:extLst>
                </a:hlinkClick>
              </a:rPr>
              <a:t>website</a:t>
            </a:r>
            <a:r>
              <a:rPr lang="en-US" dirty="0"/>
              <a:t>, </a:t>
            </a:r>
            <a:r>
              <a:rPr lang="en-US" dirty="0">
                <a:hlinkClick r:id="rId6">
                  <a:extLst>
                    <a:ext uri="{A12FA001-AC4F-418D-AE19-62706E023703}">
                      <ahyp:hlinkClr xmlns:ahyp="http://schemas.microsoft.com/office/drawing/2018/hyperlinkcolor" xmlns="" val="tx"/>
                    </a:ext>
                  </a:extLst>
                </a:hlinkClick>
              </a:rPr>
              <a:t>online tutorial</a:t>
            </a:r>
            <a:r>
              <a:rPr lang="en-US" dirty="0"/>
              <a:t>, </a:t>
            </a:r>
            <a:r>
              <a:rPr lang="en-US" dirty="0">
                <a:hlinkClick r:id="rId7">
                  <a:extLst>
                    <a:ext uri="{A12FA001-AC4F-418D-AE19-62706E023703}">
                      <ahyp:hlinkClr xmlns:ahyp="http://schemas.microsoft.com/office/drawing/2018/hyperlinkcolor" xmlns="" val="tx"/>
                    </a:ext>
                  </a:extLst>
                </a:hlinkClick>
              </a:rPr>
              <a:t>training series</a:t>
            </a:r>
            <a:endParaRPr lang="en-US" dirty="0"/>
          </a:p>
          <a:p>
            <a:r>
              <a:rPr lang="en-US" dirty="0" err="1" smtClean="0"/>
              <a:t>METplus</a:t>
            </a:r>
            <a:r>
              <a:rPr lang="en-US" dirty="0" smtClean="0"/>
              <a:t> </a:t>
            </a:r>
            <a:r>
              <a:rPr lang="en-US" dirty="0">
                <a:hlinkClick r:id="rId8">
                  <a:extLst>
                    <a:ext uri="{A12FA001-AC4F-418D-AE19-62706E023703}">
                      <ahyp:hlinkClr xmlns:ahyp="http://schemas.microsoft.com/office/drawing/2018/hyperlinkcolor" xmlns="" val="tx"/>
                    </a:ext>
                  </a:extLst>
                </a:hlinkClick>
              </a:rPr>
              <a:t>repository</a:t>
            </a:r>
            <a:r>
              <a:rPr lang="en-US" dirty="0"/>
              <a:t>, </a:t>
            </a:r>
            <a:r>
              <a:rPr lang="en-US" dirty="0">
                <a:hlinkClick r:id="rId9">
                  <a:extLst>
                    <a:ext uri="{A12FA001-AC4F-418D-AE19-62706E023703}">
                      <ahyp:hlinkClr xmlns:ahyp="http://schemas.microsoft.com/office/drawing/2018/hyperlinkcolor" xmlns="" val="tx"/>
                    </a:ext>
                  </a:extLst>
                </a:hlinkClick>
              </a:rPr>
              <a:t>documentation</a:t>
            </a:r>
            <a:r>
              <a:rPr lang="en-US" dirty="0"/>
              <a:t>, </a:t>
            </a:r>
            <a:r>
              <a:rPr lang="en-US" dirty="0">
                <a:hlinkClick r:id="rId10">
                  <a:extLst>
                    <a:ext uri="{A12FA001-AC4F-418D-AE19-62706E023703}">
                      <ahyp:hlinkClr xmlns:ahyp="http://schemas.microsoft.com/office/drawing/2018/hyperlinkcolor" xmlns="" val="tx"/>
                    </a:ext>
                  </a:extLst>
                </a:hlinkClick>
              </a:rPr>
              <a:t>releases</a:t>
            </a:r>
            <a:r>
              <a:rPr lang="en-US" dirty="0"/>
              <a:t>, </a:t>
            </a:r>
            <a:r>
              <a:rPr lang="en-US" dirty="0">
                <a:hlinkClick r:id="rId11">
                  <a:extLst>
                    <a:ext uri="{A12FA001-AC4F-418D-AE19-62706E023703}">
                      <ahyp:hlinkClr xmlns:ahyp="http://schemas.microsoft.com/office/drawing/2018/hyperlinkcolor" xmlns="" val="tx"/>
                    </a:ext>
                  </a:extLst>
                </a:hlinkClick>
              </a:rPr>
              <a:t>Docker</a:t>
            </a:r>
            <a:r>
              <a:rPr lang="en-US" dirty="0"/>
              <a:t>, </a:t>
            </a:r>
            <a:r>
              <a:rPr lang="en-US" dirty="0">
                <a:hlinkClick r:id="rId12">
                  <a:extLst>
                    <a:ext uri="{A12FA001-AC4F-418D-AE19-62706E023703}">
                      <ahyp:hlinkClr xmlns:ahyp="http://schemas.microsoft.com/office/drawing/2018/hyperlinkcolor" xmlns="" val="tx"/>
                    </a:ext>
                  </a:extLst>
                </a:hlinkClick>
              </a:rPr>
              <a:t>v5.1.0 development </a:t>
            </a:r>
            <a:endParaRPr lang="en-US" dirty="0"/>
          </a:p>
        </p:txBody>
      </p:sp>
      <p:pic>
        <p:nvPicPr>
          <p:cNvPr id="11" name="Picture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27916" y="232411"/>
            <a:ext cx="3043847" cy="1186534"/>
          </a:xfrm>
          <a:prstGeom prst="rect">
            <a:avLst/>
          </a:prstGeom>
        </p:spPr>
      </p:pic>
      <p:pic>
        <p:nvPicPr>
          <p:cNvPr id="12" name="Picture 11" descr="10 Best Questions Ever | Leadership Freak"/>
          <p:cNvPicPr>
            <a:picLocks noChangeAspect="1"/>
          </p:cNvPicPr>
          <p:nvPr/>
        </p:nvPicPr>
        <p:blipFill>
          <a:blip r:embed="rId14">
            <a:extLst>
              <a:ext uri="{BEBA8EAE-BF5A-486C-A8C5-ECC9F3942E4B}">
                <a14:imgProps xmlns:a14="http://schemas.microsoft.com/office/drawing/2010/main">
                  <a14:imgLayer r:embed="rId1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26973" y="4218550"/>
            <a:ext cx="2149288" cy="1614354"/>
          </a:xfrm>
          <a:prstGeom prst="rect">
            <a:avLst/>
          </a:prstGeom>
        </p:spPr>
      </p:pic>
      <p:sp>
        <p:nvSpPr>
          <p:cNvPr id="13" name="TextBox 12"/>
          <p:cNvSpPr txBox="1"/>
          <p:nvPr/>
        </p:nvSpPr>
        <p:spPr>
          <a:xfrm>
            <a:off x="604539" y="5307459"/>
            <a:ext cx="1223412" cy="369332"/>
          </a:xfrm>
          <a:prstGeom prst="rect">
            <a:avLst/>
          </a:prstGeom>
          <a:noFill/>
        </p:spPr>
        <p:txBody>
          <a:bodyPr wrap="none" rtlCol="0">
            <a:spAutoFit/>
          </a:bodyPr>
          <a:lstStyle/>
          <a:p>
            <a:r>
              <a:rPr lang="en-US" dirty="0" smtClean="0"/>
              <a:t>Questions</a:t>
            </a:r>
            <a:endParaRPr lang="en-US" dirty="0"/>
          </a:p>
        </p:txBody>
      </p:sp>
      <p:pic>
        <p:nvPicPr>
          <p:cNvPr id="14" name="Picture 13" descr="noaa-logo.png"/>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9330616" y="5968522"/>
            <a:ext cx="738184" cy="748469"/>
          </a:xfrm>
          <a:prstGeom prst="rect">
            <a:avLst/>
          </a:prstGeom>
        </p:spPr>
      </p:pic>
      <p:pic>
        <p:nvPicPr>
          <p:cNvPr id="15" name="Picture 77"/>
          <p:cNvPicPr>
            <a:picLocks noChangeAspect="1" noChangeArrowheads="1"/>
          </p:cNvPicPr>
          <p:nvPr/>
        </p:nvPicPr>
        <p:blipFill>
          <a:blip r:embed="rId17" cstate="print"/>
          <a:srcRect/>
          <a:stretch>
            <a:fillRect/>
          </a:stretch>
        </p:blipFill>
        <p:spPr bwMode="auto">
          <a:xfrm>
            <a:off x="6053373" y="6055610"/>
            <a:ext cx="815908" cy="555410"/>
          </a:xfrm>
          <a:prstGeom prst="rect">
            <a:avLst/>
          </a:prstGeom>
          <a:noFill/>
          <a:ln w="9525">
            <a:noFill/>
            <a:miter lim="800000"/>
            <a:headEnd/>
            <a:tailEnd/>
          </a:ln>
        </p:spPr>
      </p:pic>
      <p:pic>
        <p:nvPicPr>
          <p:cNvPr id="16" name="Picture 15" descr="air_force_logo.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206594" y="5958523"/>
            <a:ext cx="720650" cy="725910"/>
          </a:xfrm>
          <a:prstGeom prst="rect">
            <a:avLst/>
          </a:prstGeom>
        </p:spPr>
      </p:pic>
      <p:pic>
        <p:nvPicPr>
          <p:cNvPr id="17" name="Picture 16" descr="DTC_logo.png"/>
          <p:cNvPicPr>
            <a:picLocks noChangeAspect="1"/>
          </p:cNvPicPr>
          <p:nvPr/>
        </p:nvPicPr>
        <p:blipFill>
          <a:blip r:embed="rId19" cstate="print"/>
          <a:stretch>
            <a:fillRect/>
          </a:stretch>
        </p:blipFill>
        <p:spPr>
          <a:xfrm>
            <a:off x="7061720" y="6045513"/>
            <a:ext cx="2209799" cy="594489"/>
          </a:xfrm>
          <a:prstGeom prst="rect">
            <a:avLst/>
          </a:prstGeom>
        </p:spPr>
      </p:pic>
      <p:pic>
        <p:nvPicPr>
          <p:cNvPr id="18" name="Picture 1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355187" y="5982397"/>
            <a:ext cx="698187" cy="701836"/>
          </a:xfrm>
          <a:prstGeom prst="rect">
            <a:avLst/>
          </a:prstGeom>
        </p:spPr>
      </p:pic>
      <p:sp>
        <p:nvSpPr>
          <p:cNvPr id="2" name="TextBox 1"/>
          <p:cNvSpPr txBox="1"/>
          <p:nvPr/>
        </p:nvSpPr>
        <p:spPr>
          <a:xfrm>
            <a:off x="1695132" y="6267226"/>
            <a:ext cx="3467616" cy="369332"/>
          </a:xfrm>
          <a:prstGeom prst="rect">
            <a:avLst/>
          </a:prstGeom>
          <a:noFill/>
        </p:spPr>
        <p:txBody>
          <a:bodyPr wrap="none" rtlCol="0">
            <a:spAutoFit/>
          </a:bodyPr>
          <a:lstStyle/>
          <a:p>
            <a:r>
              <a:rPr lang="en-US" i="1" dirty="0" smtClean="0"/>
              <a:t>Thank you to our core sponsors</a:t>
            </a:r>
            <a:endParaRPr lang="en-US" i="1" dirty="0"/>
          </a:p>
        </p:txBody>
      </p:sp>
    </p:spTree>
    <p:extLst>
      <p:ext uri="{BB962C8B-B14F-4D97-AF65-F5344CB8AC3E}">
        <p14:creationId xmlns:p14="http://schemas.microsoft.com/office/powerpoint/2010/main" val="42576191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46597" y="914400"/>
            <a:ext cx="4540959" cy="2308324"/>
          </a:xfrm>
          <a:prstGeom prst="rect">
            <a:avLst/>
          </a:prstGeom>
          <a:noFill/>
        </p:spPr>
        <p:txBody>
          <a:bodyPr wrap="square" rtlCol="0">
            <a:spAutoFit/>
          </a:bodyPr>
          <a:lstStyle/>
          <a:p>
            <a:pPr>
              <a:defRPr/>
            </a:pPr>
            <a:r>
              <a:rPr lang="en-US" sz="1600" b="1" u="sng" dirty="0">
                <a:solidFill>
                  <a:srgbClr val="0070C0"/>
                </a:solidFill>
                <a:latin typeface="Franklin Gothic Book"/>
              </a:rPr>
              <a:t>Suite of Python wrappers around</a:t>
            </a:r>
            <a:endParaRPr lang="en-US" sz="1600" u="sng" dirty="0">
              <a:solidFill>
                <a:srgbClr val="0070C0"/>
              </a:solidFill>
              <a:latin typeface="Franklin Gothic Book"/>
            </a:endParaRPr>
          </a:p>
          <a:p>
            <a:pPr marL="285750" indent="-182880">
              <a:buFont typeface="Arial" panose="020B0604020202020204" pitchFamily="34" charset="0"/>
              <a:buChar char="•"/>
              <a:defRPr/>
            </a:pPr>
            <a:r>
              <a:rPr lang="en-US" sz="1600" b="1" dirty="0">
                <a:solidFill>
                  <a:srgbClr val="0070C0"/>
                </a:solidFill>
                <a:latin typeface="Franklin Gothic Book"/>
              </a:rPr>
              <a:t>MET (core)</a:t>
            </a:r>
          </a:p>
          <a:p>
            <a:pPr marL="285750" indent="-182880">
              <a:buFont typeface="Arial" panose="020B0604020202020204" pitchFamily="34" charset="0"/>
              <a:buChar char="•"/>
              <a:defRPr/>
            </a:pPr>
            <a:r>
              <a:rPr lang="en-US" sz="1600" dirty="0" smtClean="0">
                <a:solidFill>
                  <a:prstClr val="black"/>
                </a:solidFill>
                <a:latin typeface="Franklin Gothic Book"/>
              </a:rPr>
              <a:t>Analysis Tools</a:t>
            </a:r>
            <a:endParaRPr lang="en-US" sz="1600" dirty="0">
              <a:solidFill>
                <a:prstClr val="black"/>
              </a:solidFill>
              <a:latin typeface="Franklin Gothic Book"/>
            </a:endParaRPr>
          </a:p>
          <a:p>
            <a:pPr lvl="1" indent="-182880">
              <a:buFont typeface="Arial" panose="020B0604020202020204" pitchFamily="34" charset="0"/>
              <a:buChar char="•"/>
              <a:defRPr/>
            </a:pPr>
            <a:r>
              <a:rPr lang="en-US" sz="1600" dirty="0">
                <a:solidFill>
                  <a:prstClr val="black"/>
                </a:solidFill>
                <a:latin typeface="Franklin Gothic Book"/>
              </a:rPr>
              <a:t>METviewer/</a:t>
            </a:r>
            <a:r>
              <a:rPr lang="en-US" sz="1600" dirty="0" err="1">
                <a:solidFill>
                  <a:prstClr val="black"/>
                </a:solidFill>
                <a:latin typeface="Franklin Gothic Book"/>
              </a:rPr>
              <a:t>METexpress</a:t>
            </a:r>
            <a:r>
              <a:rPr lang="en-US" sz="1600" dirty="0">
                <a:solidFill>
                  <a:prstClr val="black"/>
                </a:solidFill>
                <a:latin typeface="Franklin Gothic Book"/>
              </a:rPr>
              <a:t> User Interface</a:t>
            </a:r>
          </a:p>
          <a:p>
            <a:pPr lvl="1" indent="-182880">
              <a:buFont typeface="Arial" panose="020B0604020202020204" pitchFamily="34" charset="0"/>
              <a:buChar char="•"/>
              <a:defRPr/>
            </a:pPr>
            <a:r>
              <a:rPr lang="en-US" sz="1600" dirty="0" err="1">
                <a:solidFill>
                  <a:prstClr val="black"/>
                </a:solidFill>
                <a:latin typeface="Franklin Gothic Book"/>
              </a:rPr>
              <a:t>METviewer</a:t>
            </a:r>
            <a:r>
              <a:rPr lang="en-US" sz="1600" dirty="0">
                <a:solidFill>
                  <a:prstClr val="black"/>
                </a:solidFill>
                <a:latin typeface="Franklin Gothic Book"/>
              </a:rPr>
              <a:t> Batch </a:t>
            </a:r>
            <a:r>
              <a:rPr lang="en-US" sz="1600" dirty="0" smtClean="0">
                <a:solidFill>
                  <a:prstClr val="black"/>
                </a:solidFill>
                <a:latin typeface="Franklin Gothic Book"/>
              </a:rPr>
              <a:t>Engine</a:t>
            </a:r>
          </a:p>
          <a:p>
            <a:pPr lvl="1" indent="-182880">
              <a:buFont typeface="Arial" panose="020B0604020202020204" pitchFamily="34" charset="0"/>
              <a:buChar char="•"/>
              <a:defRPr/>
            </a:pPr>
            <a:r>
              <a:rPr lang="en-US" sz="1600" b="1" dirty="0" smtClean="0">
                <a:solidFill>
                  <a:srgbClr val="0070C0"/>
                </a:solidFill>
                <a:latin typeface="Franklin Gothic Book"/>
              </a:rPr>
              <a:t>Python-based Diagnostics and Plotting</a:t>
            </a:r>
            <a:endParaRPr lang="en-US" sz="1600" b="1" dirty="0">
              <a:solidFill>
                <a:srgbClr val="0070C0"/>
              </a:solidFill>
              <a:latin typeface="Franklin Gothic Book"/>
            </a:endParaRPr>
          </a:p>
          <a:p>
            <a:pPr marL="285750" indent="-182880">
              <a:buFont typeface="Arial" panose="020B0604020202020204" pitchFamily="34" charset="0"/>
              <a:buChar char="•"/>
              <a:defRPr/>
            </a:pPr>
            <a:r>
              <a:rPr lang="en-US" sz="1600" b="1" dirty="0">
                <a:solidFill>
                  <a:srgbClr val="0070C0"/>
                </a:solidFill>
                <a:latin typeface="Franklin Gothic Book"/>
              </a:rPr>
              <a:t>Communication between MET &amp; python algorithms</a:t>
            </a:r>
          </a:p>
          <a:p>
            <a:pPr marL="285750" indent="-182880">
              <a:buFont typeface="Arial" panose="020B0604020202020204" pitchFamily="34" charset="0"/>
              <a:buChar char="•"/>
              <a:defRPr/>
            </a:pPr>
            <a:r>
              <a:rPr lang="en-US" sz="1600" dirty="0">
                <a:solidFill>
                  <a:prstClr val="black"/>
                </a:solidFill>
                <a:latin typeface="Franklin Gothic Book"/>
              </a:rPr>
              <a:t>Using </a:t>
            </a:r>
            <a:r>
              <a:rPr lang="en-US" sz="1600" dirty="0" err="1">
                <a:solidFill>
                  <a:prstClr val="black"/>
                </a:solidFill>
                <a:latin typeface="Franklin Gothic Book"/>
              </a:rPr>
              <a:t>manage_externals</a:t>
            </a:r>
            <a:r>
              <a:rPr lang="en-US" sz="1600" dirty="0">
                <a:solidFill>
                  <a:prstClr val="black"/>
                </a:solidFill>
                <a:latin typeface="Franklin Gothic Book"/>
              </a:rPr>
              <a:t> to connect repos</a:t>
            </a:r>
          </a:p>
        </p:txBody>
      </p:sp>
      <p:sp>
        <p:nvSpPr>
          <p:cNvPr id="19" name="TextBox 18"/>
          <p:cNvSpPr txBox="1"/>
          <p:nvPr/>
        </p:nvSpPr>
        <p:spPr>
          <a:xfrm>
            <a:off x="4347343" y="1113466"/>
            <a:ext cx="3674657" cy="2308324"/>
          </a:xfrm>
          <a:prstGeom prst="rect">
            <a:avLst/>
          </a:prstGeom>
          <a:noFill/>
        </p:spPr>
        <p:txBody>
          <a:bodyPr wrap="square" rtlCol="0">
            <a:spAutoFit/>
          </a:bodyPr>
          <a:lstStyle/>
          <a:p>
            <a:pPr marL="285750" indent="-182880">
              <a:buFont typeface="Arial" panose="020B0604020202020204" pitchFamily="34" charset="0"/>
              <a:buChar char="•"/>
              <a:defRPr/>
            </a:pPr>
            <a:r>
              <a:rPr lang="en-US" sz="1600" b="1" dirty="0" smtClean="0">
                <a:solidFill>
                  <a:srgbClr val="0070C0"/>
                </a:solidFill>
                <a:latin typeface="Franklin Gothic Book"/>
              </a:rPr>
              <a:t>Over 150 </a:t>
            </a:r>
            <a:r>
              <a:rPr lang="en-US" sz="1600" b="1" dirty="0">
                <a:solidFill>
                  <a:srgbClr val="0070C0"/>
                </a:solidFill>
                <a:latin typeface="Franklin Gothic Book"/>
              </a:rPr>
              <a:t>traditional statistics and diagnostic methods </a:t>
            </a:r>
            <a:r>
              <a:rPr lang="en-US" sz="1600" dirty="0">
                <a:solidFill>
                  <a:prstClr val="black"/>
                </a:solidFill>
                <a:latin typeface="Franklin Gothic Book"/>
              </a:rPr>
              <a:t>for both point and gridded datasets</a:t>
            </a:r>
          </a:p>
          <a:p>
            <a:pPr marL="285750" indent="-182880">
              <a:buFont typeface="Arial" panose="020B0604020202020204" pitchFamily="34" charset="0"/>
              <a:buChar char="•"/>
              <a:defRPr/>
            </a:pPr>
            <a:r>
              <a:rPr lang="en-US" sz="1600" dirty="0">
                <a:solidFill>
                  <a:prstClr val="black"/>
                </a:solidFill>
                <a:latin typeface="Franklin Gothic Book"/>
              </a:rPr>
              <a:t>15 interpolation methods</a:t>
            </a:r>
          </a:p>
          <a:p>
            <a:pPr marL="285750" indent="-182880">
              <a:buFont typeface="Arial" panose="020B0604020202020204" pitchFamily="34" charset="0"/>
              <a:buChar char="•"/>
              <a:defRPr/>
            </a:pPr>
            <a:r>
              <a:rPr lang="en-US" sz="1600" dirty="0">
                <a:solidFill>
                  <a:prstClr val="black"/>
                </a:solidFill>
                <a:latin typeface="Franklin Gothic Book"/>
              </a:rPr>
              <a:t>Applied to many spatial and temporal scales</a:t>
            </a:r>
          </a:p>
          <a:p>
            <a:pPr marL="285750" indent="-182880">
              <a:buFont typeface="Arial" panose="020B0604020202020204" pitchFamily="34" charset="0"/>
              <a:buChar char="•"/>
              <a:defRPr/>
            </a:pPr>
            <a:r>
              <a:rPr lang="en-US" sz="1600" b="1" dirty="0">
                <a:solidFill>
                  <a:srgbClr val="0070C0"/>
                </a:solidFill>
                <a:latin typeface="Franklin Gothic Book"/>
              </a:rPr>
              <a:t>Developed to allow for easy sharing of </a:t>
            </a:r>
            <a:r>
              <a:rPr lang="en-US" sz="1600" b="1" dirty="0" err="1">
                <a:solidFill>
                  <a:srgbClr val="0070C0"/>
                </a:solidFill>
                <a:latin typeface="Franklin Gothic Book"/>
              </a:rPr>
              <a:t>config</a:t>
            </a:r>
            <a:r>
              <a:rPr lang="en-US" sz="1600" b="1" dirty="0">
                <a:solidFill>
                  <a:srgbClr val="0070C0"/>
                </a:solidFill>
                <a:latin typeface="Franklin Gothic Book"/>
              </a:rPr>
              <a:t> files for reproducible results</a:t>
            </a:r>
          </a:p>
          <a:p>
            <a:pPr marL="285750" indent="-182880">
              <a:buFont typeface="Arial" panose="020B0604020202020204" pitchFamily="34" charset="0"/>
              <a:buChar char="•"/>
              <a:defRPr/>
            </a:pPr>
            <a:r>
              <a:rPr lang="en-US" sz="1600" dirty="0">
                <a:solidFill>
                  <a:prstClr val="black"/>
                </a:solidFill>
                <a:latin typeface="Franklin Gothic Book"/>
              </a:rPr>
              <a:t>3500+ users; US and Int’l</a:t>
            </a:r>
          </a:p>
        </p:txBody>
      </p:sp>
      <p:sp>
        <p:nvSpPr>
          <p:cNvPr id="21" name="TextBox 20"/>
          <p:cNvSpPr txBox="1"/>
          <p:nvPr/>
        </p:nvSpPr>
        <p:spPr>
          <a:xfrm>
            <a:off x="304800" y="3505200"/>
            <a:ext cx="4114653" cy="338554"/>
          </a:xfrm>
          <a:prstGeom prst="rect">
            <a:avLst/>
          </a:prstGeom>
          <a:noFill/>
        </p:spPr>
        <p:txBody>
          <a:bodyPr wrap="none" rtlCol="0">
            <a:spAutoFit/>
          </a:bodyPr>
          <a:lstStyle/>
          <a:p>
            <a:r>
              <a:rPr lang="en-US" sz="1600" b="1" u="sng" dirty="0">
                <a:latin typeface="+mj-lt"/>
              </a:rPr>
              <a:t>METplus Examples/Use-Case In Development</a:t>
            </a:r>
          </a:p>
        </p:txBody>
      </p:sp>
      <p:sp>
        <p:nvSpPr>
          <p:cNvPr id="2" name="Title 1">
            <a:extLst>
              <a:ext uri="{FF2B5EF4-FFF2-40B4-BE49-F238E27FC236}">
                <a16:creationId xmlns:a16="http://schemas.microsoft.com/office/drawing/2014/main" id="{80EB45E6-F076-F74F-8B00-1058E8275269}"/>
              </a:ext>
            </a:extLst>
          </p:cNvPr>
          <p:cNvSpPr>
            <a:spLocks noGrp="1"/>
          </p:cNvSpPr>
          <p:nvPr>
            <p:ph type="title"/>
          </p:nvPr>
        </p:nvSpPr>
        <p:spPr>
          <a:xfrm>
            <a:off x="228600" y="139136"/>
            <a:ext cx="8183879" cy="783015"/>
          </a:xfrm>
        </p:spPr>
        <p:txBody>
          <a:bodyPr/>
          <a:lstStyle/>
          <a:p>
            <a:r>
              <a:rPr lang="en-US" dirty="0" smtClean="0"/>
              <a:t>The Result: </a:t>
            </a:r>
            <a:r>
              <a:rPr lang="en-US" dirty="0" err="1" smtClean="0"/>
              <a:t>METplus</a:t>
            </a:r>
            <a:r>
              <a:rPr lang="en-US" dirty="0" smtClean="0"/>
              <a:t> Framework</a:t>
            </a:r>
            <a:endParaRPr lang="en-US" dirty="0"/>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1107" y="228600"/>
            <a:ext cx="3263948" cy="3429000"/>
          </a:xfrm>
          <a:prstGeom prst="rect">
            <a:avLst/>
          </a:prstGeom>
        </p:spPr>
      </p:pic>
      <p:pic>
        <p:nvPicPr>
          <p:cNvPr id="10" name="Picture 9" descr="perfdiagram_all_1.5_01hr (1).png"/>
          <p:cNvPicPr>
            <a:picLocks noChangeAspect="1"/>
          </p:cNvPicPr>
          <p:nvPr/>
        </p:nvPicPr>
        <p:blipFill>
          <a:blip r:embed="rId4" cstate="print"/>
          <a:stretch>
            <a:fillRect/>
          </a:stretch>
        </p:blipFill>
        <p:spPr>
          <a:xfrm>
            <a:off x="10075607" y="4757938"/>
            <a:ext cx="1828800" cy="1828800"/>
          </a:xfrm>
          <a:prstGeom prst="rect">
            <a:avLst/>
          </a:prstGeom>
          <a:ln>
            <a:solidFill>
              <a:schemeClr val="tx1"/>
            </a:solidFill>
          </a:ln>
        </p:spPr>
      </p:pic>
      <p:pic>
        <p:nvPicPr>
          <p:cNvPr id="12" name="Picture 1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34200" y="5031106"/>
            <a:ext cx="2743200" cy="2119745"/>
          </a:xfrm>
          <a:prstGeom prst="rect">
            <a:avLst/>
          </a:prstGeom>
        </p:spPr>
      </p:pic>
      <p:pic>
        <p:nvPicPr>
          <p:cNvPr id="13" name="Picture 12" descr="obs_APCP_06_20110511_060000V_DAILY.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69940" y="3581401"/>
            <a:ext cx="1371600" cy="1320655"/>
          </a:xfrm>
          <a:prstGeom prst="rect">
            <a:avLst/>
          </a:prstGeom>
          <a:ln>
            <a:solidFill>
              <a:schemeClr val="tx1"/>
            </a:solidFill>
          </a:ln>
        </p:spPr>
      </p:pic>
      <p:pic>
        <p:nvPicPr>
          <p:cNvPr id="14" name="Picture 13" descr="fcst_PROB_06_APCPgt12.70000_060000L_20110511_060000V_DAILY.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48400" y="3581400"/>
            <a:ext cx="1371600" cy="1320655"/>
          </a:xfrm>
          <a:prstGeom prst="rect">
            <a:avLst/>
          </a:prstGeom>
          <a:ln>
            <a:solidFill>
              <a:schemeClr val="tx1"/>
            </a:solidFill>
          </a:ln>
        </p:spPr>
      </p:pic>
      <p:pic>
        <p:nvPicPr>
          <p:cNvPr id="15" name="Picture 14" descr="mode_PROB_06_lores_060000L_20110511_060000V_060000A_DAILY.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37612" y="4925007"/>
            <a:ext cx="1371600" cy="1269709"/>
          </a:xfrm>
          <a:prstGeom prst="rect">
            <a:avLst/>
          </a:prstGeom>
        </p:spPr>
      </p:pic>
      <p:grpSp>
        <p:nvGrpSpPr>
          <p:cNvPr id="16" name="Group 15"/>
          <p:cNvGrpSpPr>
            <a:grpSpLocks noChangeAspect="1"/>
          </p:cNvGrpSpPr>
          <p:nvPr/>
        </p:nvGrpSpPr>
        <p:grpSpPr>
          <a:xfrm>
            <a:off x="4730770" y="4123130"/>
            <a:ext cx="2178442" cy="2129675"/>
            <a:chOff x="-2048515" y="1894178"/>
            <a:chExt cx="9439915" cy="5152971"/>
          </a:xfrm>
        </p:grpSpPr>
        <p:cxnSp>
          <p:nvCxnSpPr>
            <p:cNvPr id="17" name="Straight Arrow Connector 16"/>
            <p:cNvCxnSpPr/>
            <p:nvPr/>
          </p:nvCxnSpPr>
          <p:spPr>
            <a:xfrm>
              <a:off x="1025283" y="1894178"/>
              <a:ext cx="2600546" cy="3027900"/>
            </a:xfrm>
            <a:prstGeom prst="straightConnector1">
              <a:avLst/>
            </a:prstGeom>
            <a:ln w="25400">
              <a:solidFill>
                <a:srgbClr val="FFFF00"/>
              </a:solidFill>
              <a:prstDash val="dash"/>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4724400" y="2133600"/>
              <a:ext cx="2667000" cy="2971800"/>
            </a:xfrm>
            <a:prstGeom prst="straightConnector1">
              <a:avLst/>
            </a:prstGeom>
            <a:ln w="25400">
              <a:solidFill>
                <a:srgbClr val="FFFF00"/>
              </a:solidFill>
              <a:prstDash val="dash"/>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048515" y="5036465"/>
              <a:ext cx="5940515" cy="2010684"/>
            </a:xfrm>
            <a:prstGeom prst="rect">
              <a:avLst/>
            </a:prstGeom>
            <a:noFill/>
            <a:ln>
              <a:noFill/>
              <a:prstDash val="dash"/>
            </a:ln>
          </p:spPr>
          <p:txBody>
            <a:bodyPr wrap="none" rtlCol="0">
              <a:spAutoFit/>
            </a:bodyPr>
            <a:lstStyle/>
            <a:p>
              <a:r>
                <a:rPr lang="en-US" sz="1200" dirty="0" smtClean="0">
                  <a:latin typeface="+mj-lt"/>
                </a:rPr>
                <a:t>Bad forecast or</a:t>
              </a:r>
            </a:p>
            <a:p>
              <a:r>
                <a:rPr lang="en-US" sz="1200" dirty="0" smtClean="0">
                  <a:latin typeface="+mj-lt"/>
                </a:rPr>
                <a:t>Good </a:t>
              </a:r>
              <a:r>
                <a:rPr lang="en-US" sz="1200" dirty="0">
                  <a:latin typeface="+mj-lt"/>
                </a:rPr>
                <a:t>f</a:t>
              </a:r>
              <a:r>
                <a:rPr lang="en-US" sz="1200" dirty="0" smtClean="0">
                  <a:latin typeface="+mj-lt"/>
                </a:rPr>
                <a:t>orecast</a:t>
              </a:r>
              <a:r>
                <a:rPr lang="en-US" sz="1200" dirty="0">
                  <a:latin typeface="+mj-lt"/>
                </a:rPr>
                <a:t/>
              </a:r>
              <a:br>
                <a:rPr lang="en-US" sz="1200" dirty="0">
                  <a:latin typeface="+mj-lt"/>
                </a:rPr>
              </a:br>
              <a:r>
                <a:rPr lang="en-US" sz="1200" dirty="0" smtClean="0">
                  <a:latin typeface="+mj-lt"/>
                </a:rPr>
                <a:t>with displacement</a:t>
              </a:r>
              <a:r>
                <a:rPr lang="en-US" sz="1200" dirty="0">
                  <a:latin typeface="+mj-lt"/>
                </a:rPr>
                <a:t/>
              </a:r>
              <a:br>
                <a:rPr lang="en-US" sz="1200" dirty="0">
                  <a:latin typeface="+mj-lt"/>
                </a:rPr>
              </a:br>
              <a:r>
                <a:rPr lang="en-US" sz="1200" dirty="0" smtClean="0">
                  <a:latin typeface="+mj-lt"/>
                </a:rPr>
                <a:t>error</a:t>
              </a:r>
              <a:r>
                <a:rPr lang="en-US" sz="1200" dirty="0">
                  <a:latin typeface="+mj-lt"/>
                </a:rPr>
                <a:t>?</a:t>
              </a:r>
            </a:p>
          </p:txBody>
        </p:sp>
      </p:grpSp>
      <p:pic>
        <p:nvPicPr>
          <p:cNvPr id="11" name="Picture 10"/>
          <p:cNvPicPr>
            <a:picLocks noChangeAspect="1"/>
          </p:cNvPicPr>
          <p:nvPr/>
        </p:nvPicPr>
        <p:blipFill>
          <a:blip r:embed="rId9"/>
          <a:stretch>
            <a:fillRect/>
          </a:stretch>
        </p:blipFill>
        <p:spPr>
          <a:xfrm>
            <a:off x="7772400" y="3657600"/>
            <a:ext cx="2164466" cy="1828800"/>
          </a:xfrm>
          <a:prstGeom prst="rect">
            <a:avLst/>
          </a:prstGeom>
        </p:spPr>
      </p:pic>
      <p:pic>
        <p:nvPicPr>
          <p:cNvPr id="3" name="Picture 2"/>
          <p:cNvPicPr>
            <a:picLocks noChangeAspect="1"/>
          </p:cNvPicPr>
          <p:nvPr/>
        </p:nvPicPr>
        <p:blipFill>
          <a:blip r:embed="rId10"/>
          <a:stretch>
            <a:fillRect/>
          </a:stretch>
        </p:blipFill>
        <p:spPr>
          <a:xfrm>
            <a:off x="569167" y="3962400"/>
            <a:ext cx="3687196" cy="2505390"/>
          </a:xfrm>
          <a:prstGeom prst="rect">
            <a:avLst/>
          </a:prstGeom>
          <a:ln w="28575">
            <a:solidFill>
              <a:srgbClr val="393B79"/>
            </a:solidFill>
          </a:ln>
        </p:spPr>
      </p:pic>
      <p:sp>
        <p:nvSpPr>
          <p:cNvPr id="5" name="TextBox 4"/>
          <p:cNvSpPr txBox="1"/>
          <p:nvPr/>
        </p:nvSpPr>
        <p:spPr>
          <a:xfrm>
            <a:off x="9815805" y="1883896"/>
            <a:ext cx="1586204" cy="338554"/>
          </a:xfrm>
          <a:prstGeom prst="rect">
            <a:avLst/>
          </a:prstGeom>
          <a:solidFill>
            <a:srgbClr val="FD8204"/>
          </a:solidFill>
          <a:ln>
            <a:solidFill>
              <a:schemeClr val="bg1"/>
            </a:solidFill>
          </a:ln>
        </p:spPr>
        <p:txBody>
          <a:bodyPr wrap="square" rtlCol="0">
            <a:spAutoFit/>
          </a:bodyPr>
          <a:lstStyle/>
          <a:p>
            <a:pPr algn="ctr"/>
            <a:r>
              <a:rPr lang="en-US" sz="1600" dirty="0" smtClean="0"/>
              <a:t>Analysis Tools</a:t>
            </a:r>
            <a:endParaRPr lang="en-US" sz="1600" dirty="0"/>
          </a:p>
        </p:txBody>
      </p:sp>
    </p:spTree>
    <p:extLst>
      <p:ext uri="{BB962C8B-B14F-4D97-AF65-F5344CB8AC3E}">
        <p14:creationId xmlns:p14="http://schemas.microsoft.com/office/powerpoint/2010/main" val="30073224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3895B-2248-4B68-641D-DFFE770E0A56}"/>
              </a:ext>
            </a:extLst>
          </p:cNvPr>
          <p:cNvSpPr>
            <a:spLocks noGrp="1"/>
          </p:cNvSpPr>
          <p:nvPr>
            <p:ph type="title"/>
          </p:nvPr>
        </p:nvSpPr>
        <p:spPr/>
        <p:txBody>
          <a:bodyPr/>
          <a:lstStyle/>
          <a:p>
            <a:r>
              <a:rPr lang="en-US" dirty="0"/>
              <a:t>Repository and Workflow</a:t>
            </a:r>
          </a:p>
        </p:txBody>
      </p:sp>
      <p:sp>
        <p:nvSpPr>
          <p:cNvPr id="3" name="Content Placeholder 2">
            <a:extLst>
              <a:ext uri="{FF2B5EF4-FFF2-40B4-BE49-F238E27FC236}">
                <a16:creationId xmlns:a16="http://schemas.microsoft.com/office/drawing/2014/main" id="{95A90632-3238-0999-5284-127D7E33FD12}"/>
              </a:ext>
            </a:extLst>
          </p:cNvPr>
          <p:cNvSpPr>
            <a:spLocks noGrp="1"/>
          </p:cNvSpPr>
          <p:nvPr>
            <p:ph idx="1"/>
          </p:nvPr>
        </p:nvSpPr>
        <p:spPr>
          <a:xfrm>
            <a:off x="621666" y="1538896"/>
            <a:ext cx="11242190" cy="4445537"/>
          </a:xfrm>
        </p:spPr>
        <p:txBody>
          <a:bodyPr/>
          <a:lstStyle/>
          <a:p>
            <a:pPr marL="457200" indent="-457200">
              <a:buFont typeface="+mj-lt"/>
              <a:buAutoNum type="arabicPeriod"/>
            </a:pPr>
            <a:r>
              <a:rPr lang="en-US" sz="2000" dirty="0"/>
              <a:t>Adopt </a:t>
            </a:r>
            <a:r>
              <a:rPr lang="en-US" sz="2000" dirty="0">
                <a:highlight>
                  <a:srgbClr val="FFD579"/>
                </a:highlight>
              </a:rPr>
              <a:t>GitHub Issues</a:t>
            </a:r>
            <a:r>
              <a:rPr lang="en-US" sz="2000" dirty="0"/>
              <a:t> to define new features, enhancements, and bugfixes (v10.0.0)</a:t>
            </a:r>
          </a:p>
          <a:p>
            <a:pPr marL="457200" indent="-457200">
              <a:buFont typeface="+mj-lt"/>
              <a:buAutoNum type="arabicPeriod"/>
            </a:pPr>
            <a:r>
              <a:rPr lang="en-US" sz="2000" dirty="0" smtClean="0"/>
              <a:t>Adopt </a:t>
            </a:r>
            <a:r>
              <a:rPr lang="en-US" sz="2000" dirty="0">
                <a:highlight>
                  <a:srgbClr val="FFD579"/>
                </a:highlight>
              </a:rPr>
              <a:t>GitHub Projects</a:t>
            </a:r>
            <a:r>
              <a:rPr lang="en-US" sz="2000" dirty="0"/>
              <a:t> to track progress toward releases (v10.0.0</a:t>
            </a:r>
            <a:r>
              <a:rPr lang="en-US" sz="2000" dirty="0" smtClean="0"/>
              <a:t>)</a:t>
            </a:r>
          </a:p>
          <a:p>
            <a:pPr marL="457200" indent="-457200">
              <a:buFont typeface="+mj-lt"/>
              <a:buAutoNum type="arabicPeriod"/>
            </a:pPr>
            <a:r>
              <a:rPr lang="en-US" sz="2000" dirty="0"/>
              <a:t>Adopt </a:t>
            </a:r>
            <a:r>
              <a:rPr lang="en-US" sz="2000" dirty="0">
                <a:highlight>
                  <a:srgbClr val="FFD579"/>
                </a:highlight>
              </a:rPr>
              <a:t>Pull Requests</a:t>
            </a:r>
            <a:r>
              <a:rPr lang="en-US" sz="2000" dirty="0"/>
              <a:t> to facilitate code review and approval (v10.0.0</a:t>
            </a:r>
            <a:r>
              <a:rPr lang="en-US" sz="2000" dirty="0" smtClean="0"/>
              <a:t>)</a:t>
            </a:r>
            <a:endParaRPr lang="en-US" sz="2000" b="1" dirty="0"/>
          </a:p>
          <a:p>
            <a:pPr marL="457200" indent="-457200">
              <a:buFont typeface="+mj-lt"/>
              <a:buAutoNum type="arabicPeriod"/>
            </a:pPr>
            <a:r>
              <a:rPr lang="en-US" sz="2000" dirty="0"/>
              <a:t>Switch to semantic versioning, X.Y.Z for major, minor, and bugfix versions (v10.0.0)</a:t>
            </a:r>
          </a:p>
          <a:p>
            <a:pPr marL="457200" indent="-457200">
              <a:buFont typeface="+mj-lt"/>
              <a:buAutoNum type="arabicPeriod"/>
            </a:pPr>
            <a:r>
              <a:rPr lang="en-US" sz="2000" dirty="0"/>
              <a:t>Switch documentation </a:t>
            </a:r>
            <a:r>
              <a:rPr lang="en-US" sz="2000" dirty="0" smtClean="0"/>
              <a:t>to </a:t>
            </a:r>
            <a:r>
              <a:rPr lang="en-US" sz="2000" dirty="0" err="1"/>
              <a:t>reStructuredText</a:t>
            </a:r>
            <a:r>
              <a:rPr lang="en-US" sz="2000" dirty="0"/>
              <a:t> with </a:t>
            </a:r>
            <a:r>
              <a:rPr lang="en-US" sz="2000" dirty="0">
                <a:highlight>
                  <a:srgbClr val="FFD579"/>
                </a:highlight>
              </a:rPr>
              <a:t>Read the Docs</a:t>
            </a:r>
            <a:r>
              <a:rPr lang="en-US" sz="2000" dirty="0"/>
              <a:t> (v10.0.0) </a:t>
            </a:r>
          </a:p>
          <a:p>
            <a:pPr marL="457200" indent="-457200">
              <a:buFont typeface="+mj-lt"/>
              <a:buAutoNum type="arabicPeriod"/>
            </a:pPr>
            <a:r>
              <a:rPr lang="en-US" sz="2000" dirty="0"/>
              <a:t>Automate </a:t>
            </a:r>
            <a:r>
              <a:rPr lang="en-US" sz="2000" dirty="0" smtClean="0"/>
              <a:t>Continuous Integration (CI) testing </a:t>
            </a:r>
            <a:r>
              <a:rPr lang="en-US" sz="2000" dirty="0"/>
              <a:t>via </a:t>
            </a:r>
            <a:r>
              <a:rPr lang="en-US" sz="2000" dirty="0">
                <a:highlight>
                  <a:srgbClr val="FFD579"/>
                </a:highlight>
              </a:rPr>
              <a:t>GitHub Actions</a:t>
            </a:r>
            <a:r>
              <a:rPr lang="en-US" sz="2000" dirty="0"/>
              <a:t> and Docker (v10.1.0</a:t>
            </a:r>
            <a:r>
              <a:rPr lang="en-US" sz="2000" dirty="0" smtClean="0"/>
              <a:t>)</a:t>
            </a:r>
          </a:p>
          <a:p>
            <a:pPr marL="457200" indent="-457200">
              <a:buFont typeface="+mj-lt"/>
              <a:buAutoNum type="arabicPeriod"/>
            </a:pPr>
            <a:r>
              <a:rPr lang="en-US" sz="2000" dirty="0" smtClean="0"/>
              <a:t>Added </a:t>
            </a:r>
            <a:r>
              <a:rPr lang="en-US" sz="2000" dirty="0" smtClean="0">
                <a:highlight>
                  <a:srgbClr val="FFD579"/>
                </a:highlight>
              </a:rPr>
              <a:t>Beta Releases</a:t>
            </a:r>
            <a:r>
              <a:rPr lang="en-US" sz="2000" dirty="0" smtClean="0"/>
              <a:t> for more robust user testing (v10.0.0)</a:t>
            </a:r>
            <a:r>
              <a:rPr lang="en-US" sz="2000" dirty="0" smtClean="0"/>
              <a:t> </a:t>
            </a:r>
            <a:endParaRPr lang="en-US" sz="2000" dirty="0"/>
          </a:p>
          <a:p>
            <a:pPr marL="457200" indent="-457200">
              <a:buFont typeface="+mj-lt"/>
              <a:buAutoNum type="arabicPeriod"/>
            </a:pPr>
            <a:r>
              <a:rPr lang="en-US" sz="2000" dirty="0">
                <a:highlight>
                  <a:srgbClr val="FFD579"/>
                </a:highlight>
              </a:rPr>
              <a:t>Restructure</a:t>
            </a:r>
            <a:r>
              <a:rPr lang="en-US" sz="2000" dirty="0"/>
              <a:t> repository so it can be compiled directly (v11.0.0)</a:t>
            </a:r>
          </a:p>
          <a:p>
            <a:pPr marL="457200" indent="-457200">
              <a:buFont typeface="+mj-lt"/>
              <a:buAutoNum type="arabicPeriod"/>
            </a:pPr>
            <a:r>
              <a:rPr lang="en-US" sz="2000" dirty="0">
                <a:highlight>
                  <a:srgbClr val="FFD579"/>
                </a:highlight>
              </a:rPr>
              <a:t>Release code</a:t>
            </a:r>
            <a:r>
              <a:rPr lang="en-US" sz="2000" dirty="0"/>
              <a:t> directly from GitHub (v11.0.0)</a:t>
            </a:r>
          </a:p>
          <a:p>
            <a:pPr marL="457200" indent="-457200">
              <a:buFont typeface="+mj-lt"/>
              <a:buAutoNum type="arabicPeriod"/>
            </a:pPr>
            <a:r>
              <a:rPr lang="en-US" sz="2000" dirty="0"/>
              <a:t>Create </a:t>
            </a:r>
            <a:r>
              <a:rPr lang="en-US" sz="2000" dirty="0" err="1"/>
              <a:t>METbaseimage</a:t>
            </a:r>
            <a:r>
              <a:rPr lang="en-US" sz="2000" dirty="0"/>
              <a:t> repository for </a:t>
            </a:r>
            <a:r>
              <a:rPr lang="en-US" sz="2000" dirty="0">
                <a:highlight>
                  <a:srgbClr val="FFD579"/>
                </a:highlight>
              </a:rPr>
              <a:t>Docker</a:t>
            </a:r>
            <a:r>
              <a:rPr lang="en-US" sz="2000" dirty="0"/>
              <a:t> compilation (v11.0.0</a:t>
            </a:r>
            <a:r>
              <a:rPr lang="en-US" sz="2000" dirty="0" smtClean="0"/>
              <a:t>)</a:t>
            </a:r>
          </a:p>
          <a:p>
            <a:pPr marL="457200" indent="-457200">
              <a:buFont typeface="+mj-lt"/>
              <a:buAutoNum type="arabicPeriod"/>
            </a:pPr>
            <a:r>
              <a:rPr lang="en-US" sz="2000" dirty="0" smtClean="0"/>
              <a:t>Using </a:t>
            </a:r>
            <a:r>
              <a:rPr lang="en-US" sz="2000" dirty="0" err="1" smtClean="0">
                <a:highlight>
                  <a:srgbClr val="FFD579"/>
                </a:highlight>
              </a:rPr>
              <a:t>Sonarqube</a:t>
            </a:r>
            <a:r>
              <a:rPr lang="en-US" sz="2000" dirty="0" smtClean="0"/>
              <a:t> for cybersecurity</a:t>
            </a:r>
            <a:endParaRPr lang="en-US" sz="2000" dirty="0"/>
          </a:p>
          <a:p>
            <a:pPr marL="457200" indent="-457200">
              <a:buFont typeface="+mj-lt"/>
              <a:buAutoNum type="arabicPeriod"/>
            </a:pPr>
            <a:endParaRPr lang="en-US" sz="2000" dirty="0"/>
          </a:p>
        </p:txBody>
      </p:sp>
      <p:sp>
        <p:nvSpPr>
          <p:cNvPr id="4" name="Slide Number Placeholder 3">
            <a:extLst>
              <a:ext uri="{FF2B5EF4-FFF2-40B4-BE49-F238E27FC236}">
                <a16:creationId xmlns:a16="http://schemas.microsoft.com/office/drawing/2014/main" id="{42923EBA-A991-E352-7AB0-3EA6532F50E0}"/>
              </a:ext>
            </a:extLst>
          </p:cNvPr>
          <p:cNvSpPr>
            <a:spLocks noGrp="1"/>
          </p:cNvSpPr>
          <p:nvPr>
            <p:ph type="sldNum" sz="quarter" idx="12"/>
          </p:nvPr>
        </p:nvSpPr>
        <p:spPr/>
        <p:txBody>
          <a:bodyPr/>
          <a:lstStyle/>
          <a:p>
            <a:fld id="{68871CE0-38AD-2C42-9C03-E29E0799DE62}" type="slidenum">
              <a:rPr lang="en-US" smtClean="0"/>
              <a:t>5</a:t>
            </a:fld>
            <a:endParaRPr lang="en-US"/>
          </a:p>
        </p:txBody>
      </p:sp>
      <p:sp>
        <p:nvSpPr>
          <p:cNvPr id="5" name="Text Placeholder 4">
            <a:extLst>
              <a:ext uri="{FF2B5EF4-FFF2-40B4-BE49-F238E27FC236}">
                <a16:creationId xmlns:a16="http://schemas.microsoft.com/office/drawing/2014/main" id="{4B41CF50-F8BA-7C0F-2D60-800B4694CA57}"/>
              </a:ext>
            </a:extLst>
          </p:cNvPr>
          <p:cNvSpPr>
            <a:spLocks noGrp="1"/>
          </p:cNvSpPr>
          <p:nvPr>
            <p:ph type="body" sz="quarter" idx="13"/>
          </p:nvPr>
        </p:nvSpPr>
        <p:spPr/>
        <p:txBody>
          <a:bodyPr/>
          <a:lstStyle/>
          <a:p>
            <a:r>
              <a:rPr lang="en-US" dirty="0" smtClean="0"/>
              <a:t>Recent Changes</a:t>
            </a:r>
            <a:endParaRPr lang="en-US" dirty="0"/>
          </a:p>
        </p:txBody>
      </p:sp>
      <p:pic>
        <p:nvPicPr>
          <p:cNvPr id="9" name="Picture 8">
            <a:extLst>
              <a:ext uri="{FF2B5EF4-FFF2-40B4-BE49-F238E27FC236}">
                <a16:creationId xmlns:a16="http://schemas.microsoft.com/office/drawing/2014/main" id="{08288D3E-DA64-E70A-5823-876B119FC3A6}"/>
              </a:ext>
            </a:extLst>
          </p:cNvPr>
          <p:cNvPicPr>
            <a:picLocks noChangeAspect="1"/>
          </p:cNvPicPr>
          <p:nvPr/>
        </p:nvPicPr>
        <p:blipFill>
          <a:blip r:embed="rId3"/>
          <a:stretch>
            <a:fillRect/>
          </a:stretch>
        </p:blipFill>
        <p:spPr>
          <a:xfrm>
            <a:off x="9377644" y="4186936"/>
            <a:ext cx="2486212" cy="2245360"/>
          </a:xfrm>
          <a:prstGeom prst="rect">
            <a:avLst/>
          </a:prstGeom>
        </p:spPr>
      </p:pic>
      <p:pic>
        <p:nvPicPr>
          <p:cNvPr id="11" name="Picture 10">
            <a:extLst>
              <a:ext uri="{FF2B5EF4-FFF2-40B4-BE49-F238E27FC236}">
                <a16:creationId xmlns:a16="http://schemas.microsoft.com/office/drawing/2014/main" id="{36BE54BA-7ED8-914C-3F05-234493C86A24}"/>
              </a:ext>
            </a:extLst>
          </p:cNvPr>
          <p:cNvPicPr>
            <a:picLocks noChangeAspect="1"/>
          </p:cNvPicPr>
          <p:nvPr/>
        </p:nvPicPr>
        <p:blipFill>
          <a:blip r:embed="rId4"/>
          <a:stretch>
            <a:fillRect/>
          </a:stretch>
        </p:blipFill>
        <p:spPr>
          <a:xfrm>
            <a:off x="1017037" y="6001152"/>
            <a:ext cx="3852547" cy="77050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7649" y="115256"/>
            <a:ext cx="1598936" cy="1368637"/>
          </a:xfrm>
          <a:prstGeom prst="rect">
            <a:avLst/>
          </a:prstGeom>
        </p:spPr>
      </p:pic>
    </p:spTree>
    <p:extLst>
      <p:ext uri="{BB962C8B-B14F-4D97-AF65-F5344CB8AC3E}">
        <p14:creationId xmlns:p14="http://schemas.microsoft.com/office/powerpoint/2010/main" val="180152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4898"/>
          <a:stretch/>
        </p:blipFill>
        <p:spPr>
          <a:xfrm>
            <a:off x="886709" y="457200"/>
            <a:ext cx="7127231" cy="6281196"/>
          </a:xfrm>
          <a:prstGeom prst="rect">
            <a:avLst/>
          </a:prstGeom>
        </p:spPr>
      </p:pic>
      <p:pic>
        <p:nvPicPr>
          <p:cNvPr id="6" name="Picture 5"/>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5067" t="8537" b="43898"/>
          <a:stretch/>
        </p:blipFill>
        <p:spPr>
          <a:xfrm>
            <a:off x="10287000" y="457200"/>
            <a:ext cx="1244028" cy="2971801"/>
          </a:xfrm>
          <a:prstGeom prst="rect">
            <a:avLst/>
          </a:prstGeom>
        </p:spPr>
      </p:pic>
      <p:sp>
        <p:nvSpPr>
          <p:cNvPr id="7" name="TextBox 6"/>
          <p:cNvSpPr txBox="1"/>
          <p:nvPr/>
        </p:nvSpPr>
        <p:spPr>
          <a:xfrm>
            <a:off x="1347045" y="17604"/>
            <a:ext cx="7373754" cy="523220"/>
          </a:xfrm>
          <a:prstGeom prst="rect">
            <a:avLst/>
          </a:prstGeom>
          <a:noFill/>
          <a:ln w="28575">
            <a:noFill/>
          </a:ln>
        </p:spPr>
        <p:txBody>
          <a:bodyPr wrap="square" rtlCol="0">
            <a:spAutoFit/>
          </a:bodyPr>
          <a:lstStyle/>
          <a:p>
            <a:pPr algn="ctr"/>
            <a:r>
              <a:rPr lang="en-US" sz="2800" dirty="0" smtClean="0">
                <a:latin typeface="+mj-lt"/>
                <a:ea typeface="Calibri" panose="020F0502020204030204" pitchFamily="34" charset="0"/>
                <a:cs typeface="Times New Roman" panose="02020603050405020304" pitchFamily="18" charset="0"/>
              </a:rPr>
              <a:t>Tools for Standard Statistics</a:t>
            </a:r>
            <a:endParaRPr lang="en-US" sz="2800" dirty="0">
              <a:latin typeface="+mj-lt"/>
              <a:ea typeface="Calibri" panose="020F0502020204030204" pitchFamily="34" charset="0"/>
              <a:cs typeface="Times New Roman" panose="02020603050405020304" pitchFamily="18" charset="0"/>
            </a:endParaRPr>
          </a:p>
        </p:txBody>
      </p:sp>
      <p:sp>
        <p:nvSpPr>
          <p:cNvPr id="8" name="TextBox 7"/>
          <p:cNvSpPr txBox="1"/>
          <p:nvPr/>
        </p:nvSpPr>
        <p:spPr>
          <a:xfrm>
            <a:off x="7944603" y="1219200"/>
            <a:ext cx="2895600" cy="1938992"/>
          </a:xfrm>
          <a:prstGeom prst="rect">
            <a:avLst/>
          </a:prstGeom>
          <a:noFill/>
          <a:ln w="28575">
            <a:noFill/>
          </a:ln>
        </p:spPr>
        <p:txBody>
          <a:bodyPr wrap="square" rtlCol="0">
            <a:spAutoFit/>
          </a:bodyPr>
          <a:lstStyle/>
          <a:p>
            <a:pPr algn="ctr"/>
            <a:r>
              <a:rPr lang="en-US" sz="2000" b="1" dirty="0" smtClean="0">
                <a:solidFill>
                  <a:srgbClr val="1F497D"/>
                </a:solidFill>
                <a:latin typeface="+mj-lt"/>
                <a:ea typeface="Calibri" panose="020F0502020204030204" pitchFamily="34" charset="0"/>
                <a:cs typeface="Times New Roman" panose="02020603050405020304" pitchFamily="18" charset="0"/>
              </a:rPr>
              <a:t>Includes tools for:</a:t>
            </a:r>
          </a:p>
          <a:p>
            <a:pPr marL="342900" indent="-342900">
              <a:buFont typeface="Arial" panose="020B0604020202020204" pitchFamily="34" charset="0"/>
              <a:buChar char="•"/>
            </a:pPr>
            <a:r>
              <a:rPr lang="en-US" sz="2000" dirty="0" smtClean="0">
                <a:solidFill>
                  <a:srgbClr val="1F497D"/>
                </a:solidFill>
                <a:latin typeface="+mj-lt"/>
                <a:ea typeface="Calibri" panose="020F0502020204030204" pitchFamily="34" charset="0"/>
                <a:cs typeface="Times New Roman" panose="02020603050405020304" pitchFamily="18" charset="0"/>
              </a:rPr>
              <a:t>Reformatting</a:t>
            </a:r>
          </a:p>
          <a:p>
            <a:pPr marL="342900" indent="-342900">
              <a:buFont typeface="Arial" panose="020B0604020202020204" pitchFamily="34" charset="0"/>
              <a:buChar char="•"/>
            </a:pPr>
            <a:r>
              <a:rPr lang="en-US" sz="2000" dirty="0" smtClean="0">
                <a:solidFill>
                  <a:srgbClr val="1F497D"/>
                </a:solidFill>
                <a:latin typeface="+mj-lt"/>
                <a:ea typeface="Calibri" panose="020F0502020204030204" pitchFamily="34" charset="0"/>
                <a:cs typeface="Times New Roman" panose="02020603050405020304" pitchFamily="18" charset="0"/>
              </a:rPr>
              <a:t>Quick look plotting</a:t>
            </a:r>
          </a:p>
          <a:p>
            <a:pPr marL="342900" indent="-342900">
              <a:buFont typeface="Arial" panose="020B0604020202020204" pitchFamily="34" charset="0"/>
              <a:buChar char="•"/>
            </a:pPr>
            <a:r>
              <a:rPr lang="en-US" sz="2000" dirty="0" smtClean="0">
                <a:solidFill>
                  <a:srgbClr val="1F497D"/>
                </a:solidFill>
                <a:latin typeface="+mj-lt"/>
                <a:ea typeface="Calibri" panose="020F0502020204030204" pitchFamily="34" charset="0"/>
                <a:cs typeface="Times New Roman" panose="02020603050405020304" pitchFamily="18" charset="0"/>
              </a:rPr>
              <a:t>Statistics computation</a:t>
            </a:r>
          </a:p>
          <a:p>
            <a:pPr marL="342900" indent="-342900">
              <a:buFont typeface="Arial" panose="020B0604020202020204" pitchFamily="34" charset="0"/>
              <a:buChar char="•"/>
            </a:pPr>
            <a:r>
              <a:rPr lang="en-US" sz="2000" dirty="0" smtClean="0">
                <a:solidFill>
                  <a:srgbClr val="1F497D"/>
                </a:solidFill>
                <a:latin typeface="+mj-lt"/>
                <a:ea typeface="Calibri" panose="020F0502020204030204" pitchFamily="34" charset="0"/>
                <a:cs typeface="Times New Roman" panose="02020603050405020304" pitchFamily="18" charset="0"/>
              </a:rPr>
              <a:t>Analysis</a:t>
            </a:r>
            <a:endParaRPr lang="en-US" sz="2000" dirty="0">
              <a:solidFill>
                <a:srgbClr val="1F497D"/>
              </a:solidFill>
              <a:latin typeface="+mj-lt"/>
              <a:ea typeface="Calibri" panose="020F0502020204030204" pitchFamily="34" charset="0"/>
              <a:cs typeface="Times New Roman" panose="02020603050405020304" pitchFamily="18" charset="0"/>
            </a:endParaRPr>
          </a:p>
        </p:txBody>
      </p:sp>
      <p:sp>
        <p:nvSpPr>
          <p:cNvPr id="15" name="Rectangle 14"/>
          <p:cNvSpPr/>
          <p:nvPr/>
        </p:nvSpPr>
        <p:spPr>
          <a:xfrm>
            <a:off x="4773891" y="3436220"/>
            <a:ext cx="941109" cy="1516780"/>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773891" y="6120882"/>
            <a:ext cx="941109" cy="484672"/>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417242" y="3709938"/>
            <a:ext cx="941109" cy="484672"/>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417242" y="6120882"/>
            <a:ext cx="941109" cy="484672"/>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5377" y="4262534"/>
            <a:ext cx="2971906" cy="88778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9228" y="5131088"/>
            <a:ext cx="2971800" cy="852759"/>
          </a:xfrm>
          <a:prstGeom prst="rect">
            <a:avLst/>
          </a:prstGeom>
        </p:spPr>
      </p:pic>
    </p:spTree>
    <p:extLst>
      <p:ext uri="{BB962C8B-B14F-4D97-AF65-F5344CB8AC3E}">
        <p14:creationId xmlns:p14="http://schemas.microsoft.com/office/powerpoint/2010/main" val="115266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4898"/>
          <a:stretch/>
        </p:blipFill>
        <p:spPr>
          <a:xfrm>
            <a:off x="886709" y="457200"/>
            <a:ext cx="7127231" cy="6281196"/>
          </a:xfrm>
          <a:prstGeom prst="rect">
            <a:avLst/>
          </a:prstGeom>
        </p:spPr>
      </p:pic>
      <p:pic>
        <p:nvPicPr>
          <p:cNvPr id="6" name="Picture 5"/>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5067" t="8537" b="43898"/>
          <a:stretch/>
        </p:blipFill>
        <p:spPr>
          <a:xfrm>
            <a:off x="10287000" y="457200"/>
            <a:ext cx="1244028" cy="2971801"/>
          </a:xfrm>
          <a:prstGeom prst="rect">
            <a:avLst/>
          </a:prstGeom>
        </p:spPr>
      </p:pic>
      <p:sp>
        <p:nvSpPr>
          <p:cNvPr id="8" name="TextBox 7"/>
          <p:cNvSpPr txBox="1"/>
          <p:nvPr/>
        </p:nvSpPr>
        <p:spPr>
          <a:xfrm>
            <a:off x="7944603" y="1219200"/>
            <a:ext cx="2895600" cy="1938992"/>
          </a:xfrm>
          <a:prstGeom prst="rect">
            <a:avLst/>
          </a:prstGeom>
          <a:noFill/>
          <a:ln w="28575">
            <a:noFill/>
          </a:ln>
        </p:spPr>
        <p:txBody>
          <a:bodyPr wrap="square" rtlCol="0">
            <a:spAutoFit/>
          </a:bodyPr>
          <a:lstStyle/>
          <a:p>
            <a:pPr algn="ctr"/>
            <a:r>
              <a:rPr lang="en-US" sz="2000" b="1" dirty="0" smtClean="0">
                <a:solidFill>
                  <a:srgbClr val="1F497D"/>
                </a:solidFill>
                <a:latin typeface="+mj-lt"/>
                <a:ea typeface="Calibri" panose="020F0502020204030204" pitchFamily="34" charset="0"/>
                <a:cs typeface="Times New Roman" panose="02020603050405020304" pitchFamily="18" charset="0"/>
              </a:rPr>
              <a:t>Includes tools for:</a:t>
            </a:r>
          </a:p>
          <a:p>
            <a:pPr marL="342900" indent="-342900">
              <a:buFont typeface="Arial" panose="020B0604020202020204" pitchFamily="34" charset="0"/>
              <a:buChar char="•"/>
            </a:pPr>
            <a:r>
              <a:rPr lang="en-US" sz="2000" dirty="0" smtClean="0">
                <a:solidFill>
                  <a:srgbClr val="1F497D"/>
                </a:solidFill>
                <a:latin typeface="+mj-lt"/>
                <a:ea typeface="Calibri" panose="020F0502020204030204" pitchFamily="34" charset="0"/>
                <a:cs typeface="Times New Roman" panose="02020603050405020304" pitchFamily="18" charset="0"/>
              </a:rPr>
              <a:t>Reformatting</a:t>
            </a:r>
          </a:p>
          <a:p>
            <a:pPr marL="342900" indent="-342900">
              <a:buFont typeface="Arial" panose="020B0604020202020204" pitchFamily="34" charset="0"/>
              <a:buChar char="•"/>
            </a:pPr>
            <a:r>
              <a:rPr lang="en-US" sz="2000" dirty="0" smtClean="0">
                <a:solidFill>
                  <a:srgbClr val="1F497D"/>
                </a:solidFill>
                <a:latin typeface="+mj-lt"/>
                <a:ea typeface="Calibri" panose="020F0502020204030204" pitchFamily="34" charset="0"/>
                <a:cs typeface="Times New Roman" panose="02020603050405020304" pitchFamily="18" charset="0"/>
              </a:rPr>
              <a:t>Quick look plotting</a:t>
            </a:r>
          </a:p>
          <a:p>
            <a:pPr marL="342900" indent="-342900">
              <a:buFont typeface="Arial" panose="020B0604020202020204" pitchFamily="34" charset="0"/>
              <a:buChar char="•"/>
            </a:pPr>
            <a:r>
              <a:rPr lang="en-US" sz="2000" dirty="0" smtClean="0">
                <a:solidFill>
                  <a:srgbClr val="1F497D"/>
                </a:solidFill>
                <a:latin typeface="+mj-lt"/>
                <a:ea typeface="Calibri" panose="020F0502020204030204" pitchFamily="34" charset="0"/>
                <a:cs typeface="Times New Roman" panose="02020603050405020304" pitchFamily="18" charset="0"/>
              </a:rPr>
              <a:t>Statistics computation</a:t>
            </a:r>
          </a:p>
          <a:p>
            <a:pPr marL="342900" indent="-342900">
              <a:buFont typeface="Arial" panose="020B0604020202020204" pitchFamily="34" charset="0"/>
              <a:buChar char="•"/>
            </a:pPr>
            <a:r>
              <a:rPr lang="en-US" sz="2000" dirty="0" smtClean="0">
                <a:solidFill>
                  <a:srgbClr val="1F497D"/>
                </a:solidFill>
                <a:latin typeface="+mj-lt"/>
                <a:ea typeface="Calibri" panose="020F0502020204030204" pitchFamily="34" charset="0"/>
                <a:cs typeface="Times New Roman" panose="02020603050405020304" pitchFamily="18" charset="0"/>
              </a:rPr>
              <a:t>Analysis</a:t>
            </a:r>
            <a:endParaRPr lang="en-US" sz="2000" dirty="0">
              <a:solidFill>
                <a:srgbClr val="1F497D"/>
              </a:solidFill>
              <a:latin typeface="+mj-lt"/>
              <a:ea typeface="Calibri" panose="020F0502020204030204" pitchFamily="34" charset="0"/>
              <a:cs typeface="Times New Roman" panose="02020603050405020304" pitchFamily="18" charset="0"/>
            </a:endParaRPr>
          </a:p>
        </p:txBody>
      </p:sp>
      <p:sp>
        <p:nvSpPr>
          <p:cNvPr id="2" name="Rectangle 1"/>
          <p:cNvSpPr/>
          <p:nvPr/>
        </p:nvSpPr>
        <p:spPr>
          <a:xfrm>
            <a:off x="4724400" y="1066800"/>
            <a:ext cx="990600" cy="236942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24400" y="5181600"/>
            <a:ext cx="990600" cy="99306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0000" y="4191001"/>
            <a:ext cx="2723348" cy="843497"/>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0000" y="5181600"/>
            <a:ext cx="2642108" cy="833248"/>
          </a:xfrm>
          <a:prstGeom prst="rect">
            <a:avLst/>
          </a:prstGeom>
        </p:spPr>
      </p:pic>
      <p:sp>
        <p:nvSpPr>
          <p:cNvPr id="13" name="Rectangle 12"/>
          <p:cNvSpPr/>
          <p:nvPr/>
        </p:nvSpPr>
        <p:spPr>
          <a:xfrm>
            <a:off x="3733800" y="1973482"/>
            <a:ext cx="990600" cy="275091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618999" y="1066800"/>
            <a:ext cx="990600"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455667" y="2547257"/>
            <a:ext cx="990600" cy="54117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369170" y="5598224"/>
            <a:ext cx="990600" cy="54117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286246" y="0"/>
            <a:ext cx="7373754" cy="523220"/>
          </a:xfrm>
          <a:prstGeom prst="rect">
            <a:avLst/>
          </a:prstGeom>
          <a:noFill/>
          <a:ln w="28575">
            <a:noFill/>
          </a:ln>
        </p:spPr>
        <p:txBody>
          <a:bodyPr wrap="square" rtlCol="0">
            <a:spAutoFit/>
          </a:bodyPr>
          <a:lstStyle/>
          <a:p>
            <a:pPr algn="ctr"/>
            <a:r>
              <a:rPr lang="en-US" sz="2800" dirty="0" smtClean="0">
                <a:latin typeface="+mj-lt"/>
                <a:ea typeface="Calibri" panose="020F0502020204030204" pitchFamily="34" charset="0"/>
                <a:cs typeface="Times New Roman" panose="02020603050405020304" pitchFamily="18" charset="0"/>
              </a:rPr>
              <a:t>Tools for Diagnostics</a:t>
            </a:r>
            <a:endParaRPr lang="en-US" sz="28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066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528180" y="4421811"/>
            <a:ext cx="3107093" cy="1923005"/>
          </a:xfrm>
          <a:prstGeom prst="rect">
            <a:avLst/>
          </a:prstGeom>
          <a:solidFill>
            <a:srgbClr val="339966">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4898"/>
          <a:stretch/>
        </p:blipFill>
        <p:spPr>
          <a:xfrm>
            <a:off x="886709" y="457200"/>
            <a:ext cx="7127231" cy="6281196"/>
          </a:xfrm>
          <a:prstGeom prst="rect">
            <a:avLst/>
          </a:prstGeom>
        </p:spPr>
      </p:pic>
      <p:pic>
        <p:nvPicPr>
          <p:cNvPr id="6" name="Picture 5"/>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5067" t="8537" b="43898"/>
          <a:stretch/>
        </p:blipFill>
        <p:spPr>
          <a:xfrm>
            <a:off x="10287000" y="457200"/>
            <a:ext cx="1244028" cy="2971801"/>
          </a:xfrm>
          <a:prstGeom prst="rect">
            <a:avLst/>
          </a:prstGeom>
        </p:spPr>
      </p:pic>
      <p:sp>
        <p:nvSpPr>
          <p:cNvPr id="8" name="TextBox 7"/>
          <p:cNvSpPr txBox="1"/>
          <p:nvPr/>
        </p:nvSpPr>
        <p:spPr>
          <a:xfrm>
            <a:off x="7944603" y="1219200"/>
            <a:ext cx="2895600" cy="1938992"/>
          </a:xfrm>
          <a:prstGeom prst="rect">
            <a:avLst/>
          </a:prstGeom>
          <a:noFill/>
          <a:ln w="28575">
            <a:noFill/>
          </a:ln>
        </p:spPr>
        <p:txBody>
          <a:bodyPr wrap="square" rtlCol="0">
            <a:spAutoFit/>
          </a:bodyPr>
          <a:lstStyle/>
          <a:p>
            <a:pPr algn="ctr"/>
            <a:r>
              <a:rPr lang="en-US" sz="2000" b="1" dirty="0" smtClean="0">
                <a:solidFill>
                  <a:srgbClr val="1F497D"/>
                </a:solidFill>
                <a:latin typeface="+mj-lt"/>
                <a:ea typeface="Calibri" panose="020F0502020204030204" pitchFamily="34" charset="0"/>
                <a:cs typeface="Times New Roman" panose="02020603050405020304" pitchFamily="18" charset="0"/>
              </a:rPr>
              <a:t>Includes tools for:</a:t>
            </a:r>
          </a:p>
          <a:p>
            <a:pPr marL="342900" indent="-342900">
              <a:buFont typeface="Arial" panose="020B0604020202020204" pitchFamily="34" charset="0"/>
              <a:buChar char="•"/>
            </a:pPr>
            <a:r>
              <a:rPr lang="en-US" sz="2000" dirty="0" smtClean="0">
                <a:solidFill>
                  <a:srgbClr val="1F497D"/>
                </a:solidFill>
                <a:latin typeface="+mj-lt"/>
                <a:ea typeface="Calibri" panose="020F0502020204030204" pitchFamily="34" charset="0"/>
                <a:cs typeface="Times New Roman" panose="02020603050405020304" pitchFamily="18" charset="0"/>
              </a:rPr>
              <a:t>Reformatting</a:t>
            </a:r>
          </a:p>
          <a:p>
            <a:pPr marL="342900" indent="-342900">
              <a:buFont typeface="Arial" panose="020B0604020202020204" pitchFamily="34" charset="0"/>
              <a:buChar char="•"/>
            </a:pPr>
            <a:r>
              <a:rPr lang="en-US" sz="2000" dirty="0" smtClean="0">
                <a:solidFill>
                  <a:srgbClr val="1F497D"/>
                </a:solidFill>
                <a:latin typeface="+mj-lt"/>
                <a:ea typeface="Calibri" panose="020F0502020204030204" pitchFamily="34" charset="0"/>
                <a:cs typeface="Times New Roman" panose="02020603050405020304" pitchFamily="18" charset="0"/>
              </a:rPr>
              <a:t>Quick look plotting</a:t>
            </a:r>
          </a:p>
          <a:p>
            <a:pPr marL="342900" indent="-342900">
              <a:buFont typeface="Arial" panose="020B0604020202020204" pitchFamily="34" charset="0"/>
              <a:buChar char="•"/>
            </a:pPr>
            <a:r>
              <a:rPr lang="en-US" sz="2000" dirty="0" smtClean="0">
                <a:solidFill>
                  <a:srgbClr val="1F497D"/>
                </a:solidFill>
                <a:latin typeface="+mj-lt"/>
                <a:ea typeface="Calibri" panose="020F0502020204030204" pitchFamily="34" charset="0"/>
                <a:cs typeface="Times New Roman" panose="02020603050405020304" pitchFamily="18" charset="0"/>
              </a:rPr>
              <a:t>Statistics computation</a:t>
            </a:r>
          </a:p>
          <a:p>
            <a:pPr marL="342900" indent="-342900">
              <a:buFont typeface="Arial" panose="020B0604020202020204" pitchFamily="34" charset="0"/>
              <a:buChar char="•"/>
            </a:pPr>
            <a:r>
              <a:rPr lang="en-US" sz="2000" dirty="0" smtClean="0">
                <a:solidFill>
                  <a:srgbClr val="1F497D"/>
                </a:solidFill>
                <a:latin typeface="+mj-lt"/>
                <a:ea typeface="Calibri" panose="020F0502020204030204" pitchFamily="34" charset="0"/>
                <a:cs typeface="Times New Roman" panose="02020603050405020304" pitchFamily="18" charset="0"/>
              </a:rPr>
              <a:t>Analysis</a:t>
            </a:r>
            <a:endParaRPr lang="en-US" sz="2000" dirty="0">
              <a:solidFill>
                <a:srgbClr val="1F497D"/>
              </a:solidFill>
              <a:latin typeface="+mj-lt"/>
              <a:ea typeface="Calibri" panose="020F0502020204030204" pitchFamily="34" charset="0"/>
              <a:cs typeface="Times New Roman" panose="02020603050405020304" pitchFamily="18" charset="0"/>
            </a:endParaRPr>
          </a:p>
        </p:txBody>
      </p:sp>
      <p:sp>
        <p:nvSpPr>
          <p:cNvPr id="15" name="Rectangle 14"/>
          <p:cNvSpPr/>
          <p:nvPr/>
        </p:nvSpPr>
        <p:spPr>
          <a:xfrm>
            <a:off x="2021360" y="1943100"/>
            <a:ext cx="941109" cy="4662454"/>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115830" y="1097366"/>
            <a:ext cx="2148260" cy="845733"/>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403560" y="3898591"/>
            <a:ext cx="3358612" cy="523220"/>
          </a:xfrm>
          <a:prstGeom prst="rect">
            <a:avLst/>
          </a:prstGeom>
          <a:noFill/>
        </p:spPr>
        <p:txBody>
          <a:bodyPr wrap="none" rtlCol="0">
            <a:spAutoFit/>
          </a:bodyPr>
          <a:lstStyle/>
          <a:p>
            <a:r>
              <a:rPr lang="en-US" sz="2800" b="1" dirty="0" err="1" smtClean="0"/>
              <a:t>Python</a:t>
            </a:r>
            <a:r>
              <a:rPr lang="en-US" sz="2800" b="1" dirty="0" err="1" smtClean="0">
                <a:solidFill>
                  <a:srgbClr val="FD8204"/>
                </a:solidFill>
              </a:rPr>
              <a:t>Embedding</a:t>
            </a:r>
            <a:endParaRPr lang="en-US" sz="2800" b="1" dirty="0">
              <a:solidFill>
                <a:srgbClr val="FD8204"/>
              </a:solidFill>
            </a:endParaRPr>
          </a:p>
        </p:txBody>
      </p:sp>
      <p:grpSp>
        <p:nvGrpSpPr>
          <p:cNvPr id="5" name="Group 4"/>
          <p:cNvGrpSpPr/>
          <p:nvPr/>
        </p:nvGrpSpPr>
        <p:grpSpPr>
          <a:xfrm>
            <a:off x="8729494" y="4475909"/>
            <a:ext cx="2716283" cy="1774528"/>
            <a:chOff x="8318930" y="4429254"/>
            <a:chExt cx="2716283" cy="1774528"/>
          </a:xfrm>
        </p:grpSpPr>
        <p:pic>
          <p:nvPicPr>
            <p:cNvPr id="12" name="Google Shape;179;gd1cd8c0c85_1_344"/>
            <p:cNvPicPr preferRelativeResize="0">
              <a:picLocks noChangeAspect="1"/>
            </p:cNvPicPr>
            <p:nvPr/>
          </p:nvPicPr>
          <p:blipFill>
            <a:blip r:embed="rId4">
              <a:alphaModFix/>
            </a:blip>
            <a:stretch>
              <a:fillRect/>
            </a:stretch>
          </p:blipFill>
          <p:spPr>
            <a:xfrm>
              <a:off x="9286424" y="4881955"/>
              <a:ext cx="731520" cy="575411"/>
            </a:xfrm>
            <a:prstGeom prst="rect">
              <a:avLst/>
            </a:prstGeom>
            <a:noFill/>
            <a:ln>
              <a:noFill/>
            </a:ln>
          </p:spPr>
        </p:pic>
        <p:pic>
          <p:nvPicPr>
            <p:cNvPr id="13" name="Google Shape;180;gd1cd8c0c85_1_344"/>
            <p:cNvPicPr preferRelativeResize="0">
              <a:picLocks noChangeAspect="1"/>
            </p:cNvPicPr>
            <p:nvPr/>
          </p:nvPicPr>
          <p:blipFill rotWithShape="1">
            <a:blip r:embed="rId5">
              <a:alphaModFix/>
            </a:blip>
            <a:srcRect/>
            <a:stretch/>
          </p:blipFill>
          <p:spPr>
            <a:xfrm>
              <a:off x="8318930" y="4429254"/>
              <a:ext cx="1143000" cy="445557"/>
            </a:xfrm>
            <a:prstGeom prst="rect">
              <a:avLst/>
            </a:prstGeom>
            <a:noFill/>
            <a:ln>
              <a:noFill/>
            </a:ln>
          </p:spPr>
        </p:pic>
        <p:pic>
          <p:nvPicPr>
            <p:cNvPr id="14" name="Google Shape;181;gd1cd8c0c85_1_344"/>
            <p:cNvPicPr preferRelativeResize="0">
              <a:picLocks noChangeAspect="1"/>
            </p:cNvPicPr>
            <p:nvPr/>
          </p:nvPicPr>
          <p:blipFill>
            <a:blip r:embed="rId6">
              <a:alphaModFix/>
            </a:blip>
            <a:stretch>
              <a:fillRect/>
            </a:stretch>
          </p:blipFill>
          <p:spPr>
            <a:xfrm>
              <a:off x="9123819" y="4748491"/>
              <a:ext cx="274320" cy="213441"/>
            </a:xfrm>
            <a:prstGeom prst="rect">
              <a:avLst/>
            </a:prstGeom>
            <a:noFill/>
            <a:ln>
              <a:noFill/>
            </a:ln>
          </p:spPr>
        </p:pic>
        <p:pic>
          <p:nvPicPr>
            <p:cNvPr id="19" name="Google Shape;182;gd1cd8c0c85_1_344"/>
            <p:cNvPicPr preferRelativeResize="0">
              <a:picLocks noChangeAspect="1"/>
            </p:cNvPicPr>
            <p:nvPr/>
          </p:nvPicPr>
          <p:blipFill>
            <a:blip r:embed="rId7">
              <a:alphaModFix/>
            </a:blip>
            <a:stretch>
              <a:fillRect/>
            </a:stretch>
          </p:blipFill>
          <p:spPr>
            <a:xfrm>
              <a:off x="9773487" y="5177948"/>
              <a:ext cx="731520" cy="578646"/>
            </a:xfrm>
            <a:prstGeom prst="rect">
              <a:avLst/>
            </a:prstGeom>
            <a:noFill/>
            <a:ln>
              <a:noFill/>
            </a:ln>
          </p:spPr>
        </p:pic>
        <p:pic>
          <p:nvPicPr>
            <p:cNvPr id="20" name="Google Shape;183;gd1cd8c0c85_1_344"/>
            <p:cNvPicPr preferRelativeResize="0">
              <a:picLocks noChangeAspect="1"/>
            </p:cNvPicPr>
            <p:nvPr/>
          </p:nvPicPr>
          <p:blipFill>
            <a:blip r:embed="rId8">
              <a:alphaModFix/>
            </a:blip>
            <a:stretch>
              <a:fillRect/>
            </a:stretch>
          </p:blipFill>
          <p:spPr>
            <a:xfrm>
              <a:off x="10303693" y="5571272"/>
              <a:ext cx="731520" cy="632510"/>
            </a:xfrm>
            <a:prstGeom prst="rect">
              <a:avLst/>
            </a:prstGeom>
            <a:noFill/>
            <a:ln>
              <a:noFill/>
            </a:ln>
          </p:spPr>
        </p:pic>
      </p:grpSp>
      <p:sp>
        <p:nvSpPr>
          <p:cNvPr id="21" name="TextBox 20"/>
          <p:cNvSpPr txBox="1"/>
          <p:nvPr/>
        </p:nvSpPr>
        <p:spPr>
          <a:xfrm>
            <a:off x="1355740" y="0"/>
            <a:ext cx="7373754" cy="523220"/>
          </a:xfrm>
          <a:prstGeom prst="rect">
            <a:avLst/>
          </a:prstGeom>
          <a:noFill/>
          <a:ln w="28575">
            <a:noFill/>
          </a:ln>
        </p:spPr>
        <p:txBody>
          <a:bodyPr wrap="square" rtlCol="0">
            <a:spAutoFit/>
          </a:bodyPr>
          <a:lstStyle/>
          <a:p>
            <a:pPr algn="ctr"/>
            <a:r>
              <a:rPr lang="en-US" sz="2800" dirty="0" smtClean="0">
                <a:latin typeface="+mj-lt"/>
                <a:ea typeface="Calibri" panose="020F0502020204030204" pitchFamily="34" charset="0"/>
                <a:cs typeface="Times New Roman" panose="02020603050405020304" pitchFamily="18" charset="0"/>
              </a:rPr>
              <a:t>Tools for Preprocessing</a:t>
            </a:r>
            <a:endParaRPr lang="en-US" sz="28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28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6" name="Google Shape;196;gd1cd8c0c85_1_299"/>
          <p:cNvSpPr/>
          <p:nvPr/>
        </p:nvSpPr>
        <p:spPr>
          <a:xfrm>
            <a:off x="6333425" y="3147600"/>
            <a:ext cx="5249100" cy="3520800"/>
          </a:xfrm>
          <a:prstGeom prst="rect">
            <a:avLst/>
          </a:prstGeom>
          <a:solidFill>
            <a:srgbClr val="EFEFE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gd1cd8c0c85_1_299"/>
          <p:cNvSpPr/>
          <p:nvPr/>
        </p:nvSpPr>
        <p:spPr>
          <a:xfrm>
            <a:off x="690025" y="3825675"/>
            <a:ext cx="5052300" cy="2519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gd1cd8c0c85_1_299"/>
          <p:cNvSpPr/>
          <p:nvPr/>
        </p:nvSpPr>
        <p:spPr>
          <a:xfrm>
            <a:off x="4643601" y="4802350"/>
            <a:ext cx="847800" cy="831300"/>
          </a:xfrm>
          <a:prstGeom prst="foldedCorner">
            <a:avLst>
              <a:gd name="adj" fmla="val 16667"/>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Point NetCDF Obs</a:t>
            </a:r>
            <a:endParaRPr sz="1400" b="0" i="0" u="none" strike="noStrike" cap="none">
              <a:solidFill>
                <a:srgbClr val="000000"/>
              </a:solidFill>
              <a:latin typeface="Arial"/>
              <a:ea typeface="Arial"/>
              <a:cs typeface="Arial"/>
              <a:sym typeface="Arial"/>
            </a:endParaRPr>
          </a:p>
        </p:txBody>
      </p:sp>
      <p:sp>
        <p:nvSpPr>
          <p:cNvPr id="199" name="Google Shape;199;gd1cd8c0c85_1_299"/>
          <p:cNvSpPr txBox="1">
            <a:spLocks noGrp="1"/>
          </p:cNvSpPr>
          <p:nvPr>
            <p:ph type="title"/>
          </p:nvPr>
        </p:nvSpPr>
        <p:spPr>
          <a:xfrm>
            <a:off x="609600" y="228600"/>
            <a:ext cx="10972800" cy="716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What is Python </a:t>
            </a:r>
            <a:r>
              <a:rPr lang="en-US" dirty="0" smtClean="0"/>
              <a:t>Embedding?</a:t>
            </a:r>
            <a:endParaRPr dirty="0"/>
          </a:p>
        </p:txBody>
      </p:sp>
      <p:cxnSp>
        <p:nvCxnSpPr>
          <p:cNvPr id="201" name="Google Shape;201;gd1cd8c0c85_1_299"/>
          <p:cNvCxnSpPr>
            <a:endCxn id="198" idx="1"/>
          </p:cNvCxnSpPr>
          <p:nvPr/>
        </p:nvCxnSpPr>
        <p:spPr>
          <a:xfrm>
            <a:off x="3735801" y="5218000"/>
            <a:ext cx="907800" cy="0"/>
          </a:xfrm>
          <a:prstGeom prst="straightConnector1">
            <a:avLst/>
          </a:prstGeom>
          <a:noFill/>
          <a:ln w="28575" cap="flat" cmpd="sng">
            <a:solidFill>
              <a:schemeClr val="dk1"/>
            </a:solidFill>
            <a:prstDash val="solid"/>
            <a:round/>
            <a:headEnd type="none" w="sm" len="sm"/>
            <a:tailEnd type="triangle" w="med" len="med"/>
          </a:ln>
        </p:spPr>
      </p:cxnSp>
      <p:sp>
        <p:nvSpPr>
          <p:cNvPr id="202" name="Google Shape;202;gd1cd8c0c85_1_299"/>
          <p:cNvSpPr txBox="1"/>
          <p:nvPr/>
        </p:nvSpPr>
        <p:spPr>
          <a:xfrm>
            <a:off x="6707163" y="3886500"/>
            <a:ext cx="964500" cy="615600"/>
          </a:xfrm>
          <a:prstGeom prst="rect">
            <a:avLst/>
          </a:prstGeom>
          <a:solidFill>
            <a:srgbClr val="FFFF00"/>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Python </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Script</a:t>
            </a:r>
            <a:endParaRPr sz="1400" b="1" i="0" u="none" strike="noStrike" cap="none">
              <a:solidFill>
                <a:srgbClr val="000000"/>
              </a:solidFill>
              <a:latin typeface="Arial"/>
              <a:ea typeface="Arial"/>
              <a:cs typeface="Arial"/>
              <a:sym typeface="Arial"/>
            </a:endParaRPr>
          </a:p>
        </p:txBody>
      </p:sp>
      <p:sp>
        <p:nvSpPr>
          <p:cNvPr id="203" name="Google Shape;203;gd1cd8c0c85_1_299"/>
          <p:cNvSpPr txBox="1"/>
          <p:nvPr/>
        </p:nvSpPr>
        <p:spPr>
          <a:xfrm>
            <a:off x="1757500" y="3989525"/>
            <a:ext cx="2603100" cy="400200"/>
          </a:xfrm>
          <a:prstGeom prst="rect">
            <a:avLst/>
          </a:prstGeom>
          <a:solidFill>
            <a:srgbClr val="F3F3F3"/>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Without Python Embedding</a:t>
            </a:r>
            <a:endParaRPr sz="1400" b="1" i="0" u="none" strike="noStrike" cap="none">
              <a:solidFill>
                <a:srgbClr val="000000"/>
              </a:solidFill>
              <a:latin typeface="Arial"/>
              <a:ea typeface="Arial"/>
              <a:cs typeface="Arial"/>
              <a:sym typeface="Arial"/>
            </a:endParaRPr>
          </a:p>
        </p:txBody>
      </p:sp>
      <p:sp>
        <p:nvSpPr>
          <p:cNvPr id="204" name="Google Shape;204;gd1cd8c0c85_1_299"/>
          <p:cNvSpPr/>
          <p:nvPr/>
        </p:nvSpPr>
        <p:spPr>
          <a:xfrm>
            <a:off x="10519238" y="3774000"/>
            <a:ext cx="847800" cy="831300"/>
          </a:xfrm>
          <a:prstGeom prst="foldedCorner">
            <a:avLst>
              <a:gd name="adj" fmla="val 16667"/>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Point NetCDF Obs</a:t>
            </a:r>
            <a:endParaRPr sz="1400" b="0" i="0" u="none" strike="noStrike" cap="none">
              <a:solidFill>
                <a:srgbClr val="000000"/>
              </a:solidFill>
              <a:latin typeface="Arial"/>
              <a:ea typeface="Arial"/>
              <a:cs typeface="Arial"/>
              <a:sym typeface="Arial"/>
            </a:endParaRPr>
          </a:p>
        </p:txBody>
      </p:sp>
      <p:cxnSp>
        <p:nvCxnSpPr>
          <p:cNvPr id="205" name="Google Shape;205;gd1cd8c0c85_1_299"/>
          <p:cNvCxnSpPr>
            <a:stCxn id="206" idx="6"/>
          </p:cNvCxnSpPr>
          <p:nvPr/>
        </p:nvCxnSpPr>
        <p:spPr>
          <a:xfrm>
            <a:off x="9597213" y="4189638"/>
            <a:ext cx="960300" cy="9300"/>
          </a:xfrm>
          <a:prstGeom prst="straightConnector1">
            <a:avLst/>
          </a:prstGeom>
          <a:noFill/>
          <a:ln w="28575" cap="flat" cmpd="sng">
            <a:solidFill>
              <a:schemeClr val="dk1"/>
            </a:solidFill>
            <a:prstDash val="solid"/>
            <a:round/>
            <a:headEnd type="none" w="sm" len="sm"/>
            <a:tailEnd type="triangle" w="med" len="med"/>
          </a:ln>
        </p:spPr>
      </p:cxnSp>
      <p:sp>
        <p:nvSpPr>
          <p:cNvPr id="207" name="Google Shape;207;gd1cd8c0c85_1_299"/>
          <p:cNvSpPr/>
          <p:nvPr/>
        </p:nvSpPr>
        <p:spPr>
          <a:xfrm>
            <a:off x="7848251" y="5451600"/>
            <a:ext cx="847800" cy="831300"/>
          </a:xfrm>
          <a:prstGeom prst="foldedCorner">
            <a:avLst>
              <a:gd name="adj" fmla="val 16667"/>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ASCII Point Data</a:t>
            </a:r>
            <a:endParaRPr sz="1400" b="0" i="0" u="none" strike="noStrike" cap="none">
              <a:solidFill>
                <a:srgbClr val="000000"/>
              </a:solidFill>
              <a:latin typeface="Arial"/>
              <a:ea typeface="Arial"/>
              <a:cs typeface="Arial"/>
              <a:sym typeface="Arial"/>
            </a:endParaRPr>
          </a:p>
        </p:txBody>
      </p:sp>
      <p:sp>
        <p:nvSpPr>
          <p:cNvPr id="208" name="Google Shape;208;gd1cd8c0c85_1_299"/>
          <p:cNvSpPr txBox="1"/>
          <p:nvPr/>
        </p:nvSpPr>
        <p:spPr>
          <a:xfrm>
            <a:off x="7963138" y="3188538"/>
            <a:ext cx="2387700" cy="400200"/>
          </a:xfrm>
          <a:prstGeom prst="rect">
            <a:avLst/>
          </a:prstGeom>
          <a:solidFill>
            <a:schemeClr val="tx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FD8204"/>
                </a:solidFill>
                <a:latin typeface="Arial"/>
                <a:ea typeface="Arial"/>
                <a:cs typeface="Arial"/>
                <a:sym typeface="Arial"/>
              </a:rPr>
              <a:t>With Python Embedding</a:t>
            </a:r>
            <a:endParaRPr sz="1400" b="1" i="0" u="none" strike="noStrike" cap="none" dirty="0">
              <a:solidFill>
                <a:srgbClr val="FD8204"/>
              </a:solidFill>
              <a:latin typeface="Arial"/>
              <a:ea typeface="Arial"/>
              <a:cs typeface="Arial"/>
              <a:sym typeface="Arial"/>
            </a:endParaRPr>
          </a:p>
        </p:txBody>
      </p:sp>
      <p:cxnSp>
        <p:nvCxnSpPr>
          <p:cNvPr id="209" name="Google Shape;209;gd1cd8c0c85_1_299"/>
          <p:cNvCxnSpPr/>
          <p:nvPr/>
        </p:nvCxnSpPr>
        <p:spPr>
          <a:xfrm>
            <a:off x="7938500" y="5609075"/>
            <a:ext cx="627300" cy="0"/>
          </a:xfrm>
          <a:prstGeom prst="straightConnector1">
            <a:avLst/>
          </a:prstGeom>
          <a:noFill/>
          <a:ln w="28575" cap="flat" cmpd="sng">
            <a:solidFill>
              <a:srgbClr val="FF0000"/>
            </a:solidFill>
            <a:prstDash val="solid"/>
            <a:round/>
            <a:headEnd type="none" w="sm" len="sm"/>
            <a:tailEnd type="none" w="sm" len="sm"/>
          </a:ln>
        </p:spPr>
      </p:cxnSp>
      <p:sp>
        <p:nvSpPr>
          <p:cNvPr id="210" name="Google Shape;210;gd1cd8c0c85_1_299"/>
          <p:cNvSpPr txBox="1"/>
          <p:nvPr/>
        </p:nvSpPr>
        <p:spPr>
          <a:xfrm>
            <a:off x="8781200" y="5451600"/>
            <a:ext cx="1526400" cy="831300"/>
          </a:xfrm>
          <a:prstGeom prst="rect">
            <a:avLst/>
          </a:prstGeom>
          <a:solidFill>
            <a:srgbClr val="D9D9D9"/>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HDF, netCDF, ASCII, CSV, other?</a:t>
            </a:r>
            <a:endParaRPr sz="1400" b="0" i="0" u="none" strike="noStrike" cap="none">
              <a:solidFill>
                <a:srgbClr val="000000"/>
              </a:solidFill>
              <a:latin typeface="Arial"/>
              <a:ea typeface="Arial"/>
              <a:cs typeface="Arial"/>
              <a:sym typeface="Arial"/>
            </a:endParaRPr>
          </a:p>
        </p:txBody>
      </p:sp>
      <p:sp>
        <p:nvSpPr>
          <p:cNvPr id="206" name="Google Shape;206;gd1cd8c0c85_1_299"/>
          <p:cNvSpPr/>
          <p:nvPr/>
        </p:nvSpPr>
        <p:spPr>
          <a:xfrm>
            <a:off x="8435013" y="3961038"/>
            <a:ext cx="1162200" cy="457200"/>
          </a:xfrm>
          <a:prstGeom prst="ellipse">
            <a:avLst/>
          </a:prstGeom>
          <a:solidFill>
            <a:srgbClr val="3A9115"/>
          </a:solidFill>
          <a:ln w="9525" cap="flat" cmpd="sng">
            <a:solidFill>
              <a:schemeClr val="dk1"/>
            </a:solidFill>
            <a:prstDash val="solid"/>
            <a:miter lim="800000"/>
            <a:headEnd type="none" w="sm" len="sm"/>
            <a:tailEnd type="none" w="sm" len="sm"/>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000000"/>
              </a:buClr>
              <a:buSzPts val="1000"/>
              <a:buFont typeface="Times New Roman"/>
              <a:buNone/>
            </a:pPr>
            <a:r>
              <a:rPr lang="en-US" sz="900" b="1" i="0" u="none" strike="noStrike" cap="none">
                <a:solidFill>
                  <a:srgbClr val="FFFFFF"/>
                </a:solidFill>
                <a:latin typeface="Verdana"/>
                <a:ea typeface="Verdana"/>
                <a:cs typeface="Verdana"/>
                <a:sym typeface="Verdana"/>
              </a:rPr>
              <a:t>ASCII2NC</a:t>
            </a:r>
            <a:endParaRPr sz="1300" b="0" i="0" u="none" strike="noStrike" cap="none">
              <a:solidFill>
                <a:srgbClr val="FFFFFF"/>
              </a:solidFill>
              <a:latin typeface="Arial"/>
              <a:ea typeface="Arial"/>
              <a:cs typeface="Arial"/>
              <a:sym typeface="Arial"/>
            </a:endParaRPr>
          </a:p>
        </p:txBody>
      </p:sp>
      <p:sp>
        <p:nvSpPr>
          <p:cNvPr id="211" name="Google Shape;211;gd1cd8c0c85_1_299"/>
          <p:cNvSpPr/>
          <p:nvPr/>
        </p:nvSpPr>
        <p:spPr>
          <a:xfrm>
            <a:off x="2635063" y="4989388"/>
            <a:ext cx="1162200" cy="457200"/>
          </a:xfrm>
          <a:prstGeom prst="ellipse">
            <a:avLst/>
          </a:prstGeom>
          <a:solidFill>
            <a:srgbClr val="3A9115"/>
          </a:solidFill>
          <a:ln w="9525" cap="flat" cmpd="sng">
            <a:solidFill>
              <a:schemeClr val="dk1"/>
            </a:solidFill>
            <a:prstDash val="solid"/>
            <a:miter lim="800000"/>
            <a:headEnd type="none" w="sm" len="sm"/>
            <a:tailEnd type="none" w="sm" len="sm"/>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000000"/>
              </a:buClr>
              <a:buSzPts val="1000"/>
              <a:buFont typeface="Times New Roman"/>
              <a:buNone/>
            </a:pPr>
            <a:r>
              <a:rPr lang="en-US" sz="900" b="1" i="0" u="none" strike="noStrike" cap="none">
                <a:solidFill>
                  <a:srgbClr val="FFFFFF"/>
                </a:solidFill>
                <a:latin typeface="Verdana"/>
                <a:ea typeface="Verdana"/>
                <a:cs typeface="Verdana"/>
                <a:sym typeface="Verdana"/>
              </a:rPr>
              <a:t>ASCII2NC</a:t>
            </a:r>
            <a:endParaRPr sz="1300" b="0" i="0" u="none" strike="noStrike" cap="none">
              <a:solidFill>
                <a:srgbClr val="FFFFFF"/>
              </a:solidFill>
              <a:latin typeface="Arial"/>
              <a:ea typeface="Arial"/>
              <a:cs typeface="Arial"/>
              <a:sym typeface="Arial"/>
            </a:endParaRPr>
          </a:p>
        </p:txBody>
      </p:sp>
      <p:sp>
        <p:nvSpPr>
          <p:cNvPr id="212" name="Google Shape;212;gd1cd8c0c85_1_299"/>
          <p:cNvSpPr/>
          <p:nvPr/>
        </p:nvSpPr>
        <p:spPr>
          <a:xfrm>
            <a:off x="951751" y="4802350"/>
            <a:ext cx="847800" cy="831300"/>
          </a:xfrm>
          <a:prstGeom prst="foldedCorner">
            <a:avLst>
              <a:gd name="adj" fmla="val 16667"/>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ASCII Point Data</a:t>
            </a:r>
            <a:endParaRPr sz="1400" b="0" i="0" u="none" strike="noStrike" cap="none">
              <a:solidFill>
                <a:srgbClr val="000000"/>
              </a:solidFill>
              <a:latin typeface="Arial"/>
              <a:ea typeface="Arial"/>
              <a:cs typeface="Arial"/>
              <a:sym typeface="Arial"/>
            </a:endParaRPr>
          </a:p>
        </p:txBody>
      </p:sp>
      <p:cxnSp>
        <p:nvCxnSpPr>
          <p:cNvPr id="213" name="Google Shape;213;gd1cd8c0c85_1_299"/>
          <p:cNvCxnSpPr>
            <a:stCxn id="212" idx="3"/>
            <a:endCxn id="211" idx="2"/>
          </p:cNvCxnSpPr>
          <p:nvPr/>
        </p:nvCxnSpPr>
        <p:spPr>
          <a:xfrm>
            <a:off x="1799551" y="5218000"/>
            <a:ext cx="835500" cy="0"/>
          </a:xfrm>
          <a:prstGeom prst="straightConnector1">
            <a:avLst/>
          </a:prstGeom>
          <a:noFill/>
          <a:ln w="28575" cap="flat" cmpd="sng">
            <a:solidFill>
              <a:schemeClr val="dk1"/>
            </a:solidFill>
            <a:prstDash val="solid"/>
            <a:round/>
            <a:headEnd type="none" w="sm" len="sm"/>
            <a:tailEnd type="triangle" w="med" len="med"/>
          </a:ln>
        </p:spPr>
      </p:cxnSp>
      <p:cxnSp>
        <p:nvCxnSpPr>
          <p:cNvPr id="214" name="Google Shape;214;gd1cd8c0c85_1_299"/>
          <p:cNvCxnSpPr>
            <a:stCxn id="202" idx="3"/>
            <a:endCxn id="206" idx="2"/>
          </p:cNvCxnSpPr>
          <p:nvPr/>
        </p:nvCxnSpPr>
        <p:spPr>
          <a:xfrm rot="10800000" flipH="1">
            <a:off x="7671663" y="4189500"/>
            <a:ext cx="763500" cy="4800"/>
          </a:xfrm>
          <a:prstGeom prst="straightConnector1">
            <a:avLst/>
          </a:prstGeom>
          <a:noFill/>
          <a:ln w="28575" cap="flat" cmpd="sng">
            <a:solidFill>
              <a:schemeClr val="dk1"/>
            </a:solidFill>
            <a:prstDash val="solid"/>
            <a:round/>
            <a:headEnd type="none" w="sm" len="sm"/>
            <a:tailEnd type="triangle" w="med" len="med"/>
          </a:ln>
        </p:spPr>
      </p:cxnSp>
      <p:cxnSp>
        <p:nvCxnSpPr>
          <p:cNvPr id="215" name="Google Shape;215;gd1cd8c0c85_1_299"/>
          <p:cNvCxnSpPr>
            <a:stCxn id="207" idx="1"/>
            <a:endCxn id="202" idx="2"/>
          </p:cNvCxnSpPr>
          <p:nvPr/>
        </p:nvCxnSpPr>
        <p:spPr>
          <a:xfrm rot="10800000">
            <a:off x="7189451" y="4502250"/>
            <a:ext cx="658800" cy="1365000"/>
          </a:xfrm>
          <a:prstGeom prst="bentConnector2">
            <a:avLst/>
          </a:prstGeom>
          <a:noFill/>
          <a:ln w="28575" cap="flat" cmpd="sng">
            <a:solidFill>
              <a:schemeClr val="dk1"/>
            </a:solidFill>
            <a:prstDash val="solid"/>
            <a:round/>
            <a:headEnd type="none" w="sm" len="sm"/>
            <a:tailEnd type="triangle" w="med" len="med"/>
          </a:ln>
        </p:spPr>
      </p:cxnSp>
      <p:sp>
        <p:nvSpPr>
          <p:cNvPr id="2" name="Content Placeholder 1"/>
          <p:cNvSpPr>
            <a:spLocks noGrp="1"/>
          </p:cNvSpPr>
          <p:nvPr>
            <p:ph idx="1"/>
          </p:nvPr>
        </p:nvSpPr>
        <p:spPr>
          <a:xfrm>
            <a:off x="621792" y="1260391"/>
            <a:ext cx="10899648" cy="1764135"/>
          </a:xfrm>
        </p:spPr>
        <p:txBody>
          <a:bodyPr/>
          <a:lstStyle/>
          <a:p>
            <a:pPr marL="457200" indent="-457200">
              <a:buFont typeface="Arial" panose="020B0604020202020204" pitchFamily="34" charset="0"/>
              <a:buChar char="•"/>
            </a:pPr>
            <a:r>
              <a:rPr lang="en-US" sz="1800" dirty="0" smtClean="0"/>
              <a:t>Allows for ingest of data formats not currently supported directly by MET</a:t>
            </a:r>
            <a:endParaRPr lang="en-US" sz="1800" dirty="0"/>
          </a:p>
          <a:p>
            <a:pPr marL="457200" indent="-457200">
              <a:buFont typeface="Arial" panose="020B0604020202020204" pitchFamily="34" charset="0"/>
              <a:buChar char="•"/>
            </a:pPr>
            <a:r>
              <a:rPr lang="en-US" sz="1800" b="1" dirty="0" smtClean="0"/>
              <a:t>Observations:</a:t>
            </a:r>
            <a:r>
              <a:rPr lang="en-US" sz="1800" dirty="0" smtClean="0"/>
              <a:t> If you can write a Python script to read an observation format and put it into a PANDAS array </a:t>
            </a:r>
            <a:r>
              <a:rPr lang="en-US" sz="1800" dirty="0" err="1" smtClean="0"/>
              <a:t>METplus</a:t>
            </a:r>
            <a:r>
              <a:rPr lang="en-US" sz="1800" dirty="0" smtClean="0"/>
              <a:t> should be able to use it</a:t>
            </a:r>
          </a:p>
          <a:p>
            <a:pPr marL="457200" indent="-457200">
              <a:buFont typeface="Arial" panose="020B0604020202020204" pitchFamily="34" charset="0"/>
              <a:buChar char="•"/>
            </a:pPr>
            <a:r>
              <a:rPr lang="en-US" sz="1800" b="1" dirty="0" smtClean="0"/>
              <a:t>Analyses and Forecasts: </a:t>
            </a:r>
            <a:r>
              <a:rPr lang="en-US" sz="1800" dirty="0" smtClean="0"/>
              <a:t>If on a standard atmospheric modeling projection and you can write a Python script to read it and put it into a </a:t>
            </a:r>
            <a:r>
              <a:rPr lang="en-US" sz="1800" dirty="0"/>
              <a:t>NUMPY, or XARRAY format, </a:t>
            </a:r>
            <a:r>
              <a:rPr lang="en-US" sz="1800" dirty="0" err="1" smtClean="0"/>
              <a:t>METplus</a:t>
            </a:r>
            <a:r>
              <a:rPr lang="en-US" sz="1800" dirty="0" smtClean="0"/>
              <a:t> should be able to use it</a:t>
            </a:r>
            <a:endParaRPr lang="en-US" sz="1800" dirty="0"/>
          </a:p>
        </p:txBody>
      </p:sp>
    </p:spTree>
    <p:extLst>
      <p:ext uri="{BB962C8B-B14F-4D97-AF65-F5344CB8AC3E}">
        <p14:creationId xmlns:p14="http://schemas.microsoft.com/office/powerpoint/2010/main" val="1307819050"/>
      </p:ext>
    </p:extLst>
  </p:cSld>
  <p:clrMapOvr>
    <a:masterClrMapping/>
  </p:clrMapOvr>
</p:sld>
</file>

<file path=ppt/theme/theme1.xml><?xml version="1.0" encoding="utf-8"?>
<a:theme xmlns:a="http://schemas.openxmlformats.org/drawingml/2006/main" name="Office Theme">
  <a:themeElements>
    <a:clrScheme name="DTC Colors">
      <a:dk1>
        <a:srgbClr val="000000"/>
      </a:dk1>
      <a:lt1>
        <a:srgbClr val="FFFFFF"/>
      </a:lt1>
      <a:dk2>
        <a:srgbClr val="0066B3"/>
      </a:dk2>
      <a:lt2>
        <a:srgbClr val="D3DCEC"/>
      </a:lt2>
      <a:accent1>
        <a:srgbClr val="0066B3"/>
      </a:accent1>
      <a:accent2>
        <a:srgbClr val="50BFBB"/>
      </a:accent2>
      <a:accent3>
        <a:srgbClr val="E1C720"/>
      </a:accent3>
      <a:accent4>
        <a:srgbClr val="D3DCEC"/>
      </a:accent4>
      <a:accent5>
        <a:srgbClr val="6C6C6C"/>
      </a:accent5>
      <a:accent6>
        <a:srgbClr val="9EA0A3"/>
      </a:accent6>
      <a:hlink>
        <a:srgbClr val="1A658F"/>
      </a:hlink>
      <a:folHlink>
        <a:srgbClr val="BBD5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12545</TotalTime>
  <Words>3587</Words>
  <Application>Microsoft Office PowerPoint</Application>
  <PresentationFormat>Widescreen</PresentationFormat>
  <Paragraphs>455</Paragraphs>
  <Slides>34</Slides>
  <Notes>14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ＭＳ Ｐゴシック</vt:lpstr>
      <vt:lpstr>Arial</vt:lpstr>
      <vt:lpstr>Bitstream Vera Sans</vt:lpstr>
      <vt:lpstr>Calibri</vt:lpstr>
      <vt:lpstr>Courier New</vt:lpstr>
      <vt:lpstr>Franklin Gothic Book</vt:lpstr>
      <vt:lpstr>Franklin Gothic Demi</vt:lpstr>
      <vt:lpstr>Lato</vt:lpstr>
      <vt:lpstr>Roboto Slab</vt:lpstr>
      <vt:lpstr>Times New Roman</vt:lpstr>
      <vt:lpstr>Verdana</vt:lpstr>
      <vt:lpstr>Office Theme</vt:lpstr>
      <vt:lpstr>Building a Community Verification and Diagnostics Framework for the UFS</vt:lpstr>
      <vt:lpstr>METplus Team and Core Collaborators</vt:lpstr>
      <vt:lpstr>METplus History</vt:lpstr>
      <vt:lpstr>The Result: METplus Framework</vt:lpstr>
      <vt:lpstr>Repository and Workflow</vt:lpstr>
      <vt:lpstr>PowerPoint Presentation</vt:lpstr>
      <vt:lpstr>PowerPoint Presentation</vt:lpstr>
      <vt:lpstr>PowerPoint Presentation</vt:lpstr>
      <vt:lpstr>What is Python Embedding?</vt:lpstr>
      <vt:lpstr>What’s New and Improved</vt:lpstr>
      <vt:lpstr>Point Pre-Processing Tools</vt:lpstr>
      <vt:lpstr>Point-Stat, Grid-Stat, Stat-Analysis</vt:lpstr>
      <vt:lpstr>Ensemble Verification</vt:lpstr>
      <vt:lpstr>Additional Enhancements</vt:lpstr>
      <vt:lpstr>Physics Tendencies</vt:lpstr>
      <vt:lpstr>Additional METplus Use Cases</vt:lpstr>
      <vt:lpstr>Examples from the Community</vt:lpstr>
      <vt:lpstr>PowerPoint Presentation</vt:lpstr>
      <vt:lpstr>PowerPoint Presentation</vt:lpstr>
      <vt:lpstr>Hovmoeller Diagrams Applied to UFS Prototypes</vt:lpstr>
      <vt:lpstr>Space-time Coherence Spectra Applied to UFS Prototypes</vt:lpstr>
      <vt:lpstr>PowerPoint Presentation</vt:lpstr>
      <vt:lpstr>Example of Defining Verification Regions using Quality Control Flag for Space Weather</vt:lpstr>
      <vt:lpstr>MODE Precipitation Object Frequency in Climate Models</vt:lpstr>
      <vt:lpstr>METplus for Stages and Gates</vt:lpstr>
      <vt:lpstr>Stages and Gates</vt:lpstr>
      <vt:lpstr>Stages and Gates</vt:lpstr>
      <vt:lpstr>Stages and Gates</vt:lpstr>
      <vt:lpstr>Support and Training</vt:lpstr>
      <vt:lpstr>User’s Guide and  Getting Help</vt:lpstr>
      <vt:lpstr>METplus Training Series</vt:lpstr>
      <vt:lpstr>What’s In Development</vt:lpstr>
      <vt:lpstr>What’s coming up…</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Tara Jensen</cp:lastModifiedBy>
  <cp:revision>82</cp:revision>
  <dcterms:created xsi:type="dcterms:W3CDTF">2022-10-05T16:56:06Z</dcterms:created>
  <dcterms:modified xsi:type="dcterms:W3CDTF">2023-03-09T19:31:03Z</dcterms:modified>
</cp:coreProperties>
</file>